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63" r:id="rId5"/>
    <p:sldId id="284" r:id="rId6"/>
    <p:sldId id="259" r:id="rId7"/>
    <p:sldId id="286" r:id="rId8"/>
    <p:sldId id="260" r:id="rId9"/>
    <p:sldId id="312" r:id="rId10"/>
    <p:sldId id="337" r:id="rId11"/>
    <p:sldId id="326" r:id="rId12"/>
    <p:sldId id="314" r:id="rId13"/>
    <p:sldId id="316" r:id="rId14"/>
    <p:sldId id="338" r:id="rId15"/>
    <p:sldId id="287" r:id="rId16"/>
    <p:sldId id="317" r:id="rId17"/>
    <p:sldId id="322" r:id="rId18"/>
    <p:sldId id="339" r:id="rId19"/>
    <p:sldId id="340" r:id="rId20"/>
    <p:sldId id="323" r:id="rId21"/>
    <p:sldId id="268" r:id="rId22"/>
    <p:sldId id="341" r:id="rId23"/>
    <p:sldId id="342" r:id="rId24"/>
    <p:sldId id="343" r:id="rId25"/>
    <p:sldId id="344" r:id="rId26"/>
    <p:sldId id="329" r:id="rId27"/>
    <p:sldId id="345" r:id="rId28"/>
    <p:sldId id="346" r:id="rId29"/>
    <p:sldId id="347" r:id="rId30"/>
    <p:sldId id="348" r:id="rId31"/>
    <p:sldId id="270" r:id="rId32"/>
    <p:sldId id="349" r:id="rId33"/>
    <p:sldId id="350" r:id="rId34"/>
    <p:sldId id="351" r:id="rId35"/>
    <p:sldId id="294" r:id="rId36"/>
    <p:sldId id="296" r:id="rId37"/>
    <p:sldId id="298" r:id="rId38"/>
    <p:sldId id="331" r:id="rId39"/>
    <p:sldId id="283" r:id="rId4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AA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88" autoAdjust="0"/>
    <p:restoredTop sz="94660"/>
  </p:normalViewPr>
  <p:slideViewPr>
    <p:cSldViewPr showGuides="1">
      <p:cViewPr varScale="1">
        <p:scale>
          <a:sx n="114" d="100"/>
          <a:sy n="114" d="100"/>
        </p:scale>
        <p:origin x="576" y="82"/>
      </p:cViewPr>
      <p:guideLst>
        <p:guide orient="horz" pos="1619"/>
        <p:guide pos="2887"/>
      </p:guideLst>
    </p:cSldViewPr>
  </p:slideViewPr>
  <p:notesTextViewPr>
    <p:cViewPr>
      <p:scale>
        <a:sx n="1" d="1"/>
        <a:sy n="1" d="1"/>
      </p:scale>
      <p:origin x="0" y="0"/>
    </p:cViewPr>
  </p:notesTextViewPr>
  <p:sorterViewPr>
    <p:cViewPr>
      <p:scale>
        <a:sx n="100" d="100"/>
        <a:sy n="100" d="100"/>
      </p:scale>
      <p:origin x="0" y="-29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22D9BF-EF06-4664-87D1-BA8B23334F46}" type="datetimeFigureOut">
              <a:rPr lang="zh-CN" altLang="en-US" smtClean="0"/>
              <a:t>2019/4/21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DAAC2-3404-4325-BA90-11E1B895004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后记中包括会议记录、分工及教学评价、参考资料</a:t>
            </a:r>
          </a:p>
          <a:p>
            <a:endParaRPr lang="zh-CN" altLang="en-US" dirty="0"/>
          </a:p>
        </p:txBody>
      </p:sp>
      <p:sp>
        <p:nvSpPr>
          <p:cNvPr id="4" name="灯片编号占位符 3"/>
          <p:cNvSpPr>
            <a:spLocks noGrp="1"/>
          </p:cNvSpPr>
          <p:nvPr>
            <p:ph type="sldNum" sz="quarter" idx="10"/>
          </p:nvPr>
        </p:nvSpPr>
        <p:spPr/>
        <p:txBody>
          <a:bodyPr/>
          <a:lstStyle/>
          <a:p>
            <a:fld id="{3A8DAAC2-3404-4325-BA90-11E1B895004A}" type="slidenum">
              <a:rPr lang="zh-CN" altLang="en-US" smtClean="0"/>
              <a:t>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9EC24E-3E67-4479-BC9E-AA3AC6EE25F4}" type="datetimeFigureOut">
              <a:rPr lang="zh-CN" altLang="en-US" smtClean="0"/>
              <a:t>2019/4/21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9EC24E-3E67-4479-BC9E-AA3AC6EE25F4}" type="datetimeFigureOut">
              <a:rPr lang="zh-CN" altLang="en-US" smtClean="0"/>
              <a:t>2019/4/21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ED03DC8-8A00-4360-9904-60FCBF4456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1.png"/><Relationship Id="rId4" Type="http://schemas.openxmlformats.org/officeDocument/2006/relationships/tags" Target="../tags/tag4.xml"/><Relationship Id="rId9"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80.xml"/><Relationship Id="rId3" Type="http://schemas.openxmlformats.org/officeDocument/2006/relationships/tags" Target="../tags/tag75.xml"/><Relationship Id="rId7" Type="http://schemas.openxmlformats.org/officeDocument/2006/relationships/tags" Target="../tags/tag79.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5" Type="http://schemas.openxmlformats.org/officeDocument/2006/relationships/tags" Target="../tags/tag77.xml"/><Relationship Id="rId10" Type="http://schemas.openxmlformats.org/officeDocument/2006/relationships/image" Target="../media/image2.jpeg"/><Relationship Id="rId4" Type="http://schemas.openxmlformats.org/officeDocument/2006/relationships/tags" Target="../tags/tag76.xml"/><Relationship Id="rId9"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8.emf"/><Relationship Id="rId2" Type="http://schemas.openxmlformats.org/officeDocument/2006/relationships/tags" Target="../tags/tag84.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Layout" Target="../slideLayouts/slideLayout1.xml"/><Relationship Id="rId4" Type="http://schemas.openxmlformats.org/officeDocument/2006/relationships/tags" Target="../tags/tag86.xml"/></Relationships>
</file>

<file path=ppt/slides/_rels/slide13.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image" Target="../media/image9.emf"/><Relationship Id="rId2" Type="http://schemas.openxmlformats.org/officeDocument/2006/relationships/tags" Target="../tags/tag87.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Layout" Target="../slideLayouts/slideLayout1.xml"/><Relationship Id="rId4" Type="http://schemas.openxmlformats.org/officeDocument/2006/relationships/tags" Target="../tags/tag89.xml"/></Relationships>
</file>

<file path=ppt/slides/_rels/slide14.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5.jpeg"/><Relationship Id="rId5" Type="http://schemas.openxmlformats.org/officeDocument/2006/relationships/slideLayout" Target="../slideLayouts/slideLayout1.xml"/><Relationship Id="rId4" Type="http://schemas.openxmlformats.org/officeDocument/2006/relationships/tags" Target="../tags/tag93.xml"/></Relationships>
</file>

<file path=ppt/slides/_rels/slide15.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vmlDrawing" Target="../drawings/vmlDrawing3.vml"/><Relationship Id="rId6" Type="http://schemas.openxmlformats.org/officeDocument/2006/relationships/image" Target="../media/image10.emf"/><Relationship Id="rId5" Type="http://schemas.openxmlformats.org/officeDocument/2006/relationships/oleObject" Target="../embeddings/oleObject3.bin"/><Relationship Id="rId4"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vmlDrawing" Target="../drawings/vmlDrawing4.vml"/><Relationship Id="rId6" Type="http://schemas.openxmlformats.org/officeDocument/2006/relationships/image" Target="../media/image11.emf"/><Relationship Id="rId5" Type="http://schemas.openxmlformats.org/officeDocument/2006/relationships/oleObject" Target="../embeddings/oleObject4.bin"/><Relationship Id="rId4"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1.xml"/><Relationship Id="rId1" Type="http://schemas.openxmlformats.org/officeDocument/2006/relationships/tags" Target="../tags/tag100.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3.xml"/><Relationship Id="rId1" Type="http://schemas.openxmlformats.org/officeDocument/2006/relationships/tags" Target="../tags/tag10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10" Type="http://schemas.openxmlformats.org/officeDocument/2006/relationships/tags" Target="../tags/tag18.xml"/><Relationship Id="rId19" Type="http://schemas.openxmlformats.org/officeDocument/2006/relationships/tags" Target="../tags/tag27.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tags" Target="../tags/tag105.xml"/><Relationship Id="rId7" Type="http://schemas.openxmlformats.org/officeDocument/2006/relationships/oleObject" Target="../embeddings/oleObject6.bin"/><Relationship Id="rId2" Type="http://schemas.openxmlformats.org/officeDocument/2006/relationships/tags" Target="../tags/tag104.xml"/><Relationship Id="rId1" Type="http://schemas.openxmlformats.org/officeDocument/2006/relationships/vmlDrawing" Target="../drawings/vmlDrawing5.vml"/><Relationship Id="rId6" Type="http://schemas.openxmlformats.org/officeDocument/2006/relationships/image" Target="../media/image18.emf"/><Relationship Id="rId5" Type="http://schemas.openxmlformats.org/officeDocument/2006/relationships/oleObject" Target="../embeddings/oleObject5.bin"/><Relationship Id="rId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5" Type="http://schemas.openxmlformats.org/officeDocument/2006/relationships/tags" Target="../tags/tag110.xml"/><Relationship Id="rId10" Type="http://schemas.openxmlformats.org/officeDocument/2006/relationships/image" Target="../media/image4.jpeg"/><Relationship Id="rId4" Type="http://schemas.openxmlformats.org/officeDocument/2006/relationships/tags" Target="../tags/tag109.xml"/><Relationship Id="rId9"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114.xml"/><Relationship Id="rId7" Type="http://schemas.openxmlformats.org/officeDocument/2006/relationships/slideLayout" Target="../slideLayouts/slideLayout1.xml"/><Relationship Id="rId2" Type="http://schemas.openxmlformats.org/officeDocument/2006/relationships/tags" Target="../tags/tag113.xml"/><Relationship Id="rId1" Type="http://schemas.openxmlformats.org/officeDocument/2006/relationships/vmlDrawing" Target="../drawings/vmlDrawing6.v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9" Type="http://schemas.openxmlformats.org/officeDocument/2006/relationships/image" Target="../media/image20.e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119.xml"/><Relationship Id="rId7" Type="http://schemas.openxmlformats.org/officeDocument/2006/relationships/slideLayout" Target="../slideLayouts/slideLayout1.xml"/><Relationship Id="rId2" Type="http://schemas.openxmlformats.org/officeDocument/2006/relationships/tags" Target="../tags/tag118.xml"/><Relationship Id="rId1" Type="http://schemas.openxmlformats.org/officeDocument/2006/relationships/vmlDrawing" Target="../drawings/vmlDrawing7.v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9" Type="http://schemas.openxmlformats.org/officeDocument/2006/relationships/image" Target="../media/image21.e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124.xml"/><Relationship Id="rId7" Type="http://schemas.openxmlformats.org/officeDocument/2006/relationships/slideLayout" Target="../slideLayouts/slideLayout1.xml"/><Relationship Id="rId2" Type="http://schemas.openxmlformats.org/officeDocument/2006/relationships/tags" Target="../tags/tag123.xml"/><Relationship Id="rId1" Type="http://schemas.openxmlformats.org/officeDocument/2006/relationships/vmlDrawing" Target="../drawings/vmlDrawing8.v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9" Type="http://schemas.openxmlformats.org/officeDocument/2006/relationships/image" Target="../media/image22.e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129.xml"/><Relationship Id="rId7" Type="http://schemas.openxmlformats.org/officeDocument/2006/relationships/slideLayout" Target="../slideLayouts/slideLayout1.xml"/><Relationship Id="rId2" Type="http://schemas.openxmlformats.org/officeDocument/2006/relationships/tags" Target="../tags/tag128.xml"/><Relationship Id="rId1" Type="http://schemas.openxmlformats.org/officeDocument/2006/relationships/vmlDrawing" Target="../drawings/vmlDrawing9.v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9" Type="http://schemas.openxmlformats.org/officeDocument/2006/relationships/image" Target="../media/image23.emf"/></Relationships>
</file>

<file path=ppt/slides/_rels/slide26.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137.xml"/><Relationship Id="rId7" Type="http://schemas.openxmlformats.org/officeDocument/2006/relationships/slideLayout" Target="../slideLayouts/slideLayout1.xml"/><Relationship Id="rId2" Type="http://schemas.openxmlformats.org/officeDocument/2006/relationships/tags" Target="../tags/tag136.xml"/><Relationship Id="rId1" Type="http://schemas.openxmlformats.org/officeDocument/2006/relationships/vmlDrawing" Target="../drawings/vmlDrawing10.v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9" Type="http://schemas.openxmlformats.org/officeDocument/2006/relationships/image" Target="../media/image24.emf"/></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43.xml"/><Relationship Id="rId7" Type="http://schemas.openxmlformats.org/officeDocument/2006/relationships/slideLayout" Target="../slideLayouts/slideLayout1.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9" Type="http://schemas.openxmlformats.org/officeDocument/2006/relationships/image" Target="../media/image4.jpeg"/></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49.xml"/><Relationship Id="rId7" Type="http://schemas.openxmlformats.org/officeDocument/2006/relationships/slideLayout" Target="../slideLayouts/slideLayout1.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9"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s/_rels/slide30.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slideLayout" Target="../slideLayouts/slideLayout1.xml"/><Relationship Id="rId5" Type="http://schemas.openxmlformats.org/officeDocument/2006/relationships/tags" Target="../tags/tag157.xml"/><Relationship Id="rId4" Type="http://schemas.openxmlformats.org/officeDocument/2006/relationships/tags" Target="../tags/tag156.xml"/></Relationships>
</file>

<file path=ppt/slides/_rels/slide31.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tags" Target="../tags/tag170.xml"/><Relationship Id="rId3" Type="http://schemas.openxmlformats.org/officeDocument/2006/relationships/tags" Target="../tags/tag160.xml"/><Relationship Id="rId7" Type="http://schemas.openxmlformats.org/officeDocument/2006/relationships/tags" Target="../tags/tag164.xml"/><Relationship Id="rId12" Type="http://schemas.openxmlformats.org/officeDocument/2006/relationships/tags" Target="../tags/tag169.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tags" Target="../tags/tag168.xml"/><Relationship Id="rId5" Type="http://schemas.openxmlformats.org/officeDocument/2006/relationships/tags" Target="../tags/tag162.xml"/><Relationship Id="rId15" Type="http://schemas.openxmlformats.org/officeDocument/2006/relationships/slideLayout" Target="../slideLayouts/slideLayout1.xml"/><Relationship Id="rId10" Type="http://schemas.openxmlformats.org/officeDocument/2006/relationships/tags" Target="../tags/tag167.xml"/><Relationship Id="rId4" Type="http://schemas.openxmlformats.org/officeDocument/2006/relationships/tags" Target="../tags/tag161.xml"/><Relationship Id="rId9" Type="http://schemas.openxmlformats.org/officeDocument/2006/relationships/tags" Target="../tags/tag166.xml"/><Relationship Id="rId14" Type="http://schemas.openxmlformats.org/officeDocument/2006/relationships/tags" Target="../tags/tag171.xml"/></Relationships>
</file>

<file path=ppt/slides/_rels/slide3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tags" Target="../tags/tag174.xml"/><Relationship Id="rId7" Type="http://schemas.openxmlformats.org/officeDocument/2006/relationships/image" Target="../media/image25.jpe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3.png"/><Relationship Id="rId5" Type="http://schemas.openxmlformats.org/officeDocument/2006/relationships/slideLayout" Target="../slideLayouts/slideLayout1.xml"/><Relationship Id="rId4" Type="http://schemas.openxmlformats.org/officeDocument/2006/relationships/tags" Target="../tags/tag175.xml"/></Relationships>
</file>

<file path=ppt/slides/_rels/slide33.xml.rels><?xml version="1.0" encoding="UTF-8" standalone="yes"?>
<Relationships xmlns="http://schemas.openxmlformats.org/package/2006/relationships"><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slideLayout" Target="../slideLayouts/slideLayout1.xml"/><Relationship Id="rId5" Type="http://schemas.openxmlformats.org/officeDocument/2006/relationships/tags" Target="../tags/tag180.xml"/><Relationship Id="rId4" Type="http://schemas.openxmlformats.org/officeDocument/2006/relationships/tags" Target="../tags/tag179.xml"/></Relationships>
</file>

<file path=ppt/slides/_rels/slide34.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tags" Target="../tags/tag186.xml"/><Relationship Id="rId7" Type="http://schemas.openxmlformats.org/officeDocument/2006/relationships/slideLayout" Target="../slideLayouts/slideLayout1.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1.xml"/><Relationship Id="rId1" Type="http://schemas.openxmlformats.org/officeDocument/2006/relationships/tags" Target="../tags/tag190.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3.xml"/><Relationship Id="rId1" Type="http://schemas.openxmlformats.org/officeDocument/2006/relationships/tags" Target="../tags/tag19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5.xml"/><Relationship Id="rId1" Type="http://schemas.openxmlformats.org/officeDocument/2006/relationships/tags" Target="../tags/tag194.xml"/></Relationships>
</file>

<file path=ppt/slides/_rels/slide39.xml.rels><?xml version="1.0" encoding="UTF-8" standalone="yes"?>
<Relationships xmlns="http://schemas.openxmlformats.org/package/2006/relationships"><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tags" Target="../tags/tag196.xml"/><Relationship Id="rId5" Type="http://schemas.openxmlformats.org/officeDocument/2006/relationships/slideLayout" Target="../slideLayouts/slideLayout1.xml"/><Relationship Id="rId4" Type="http://schemas.openxmlformats.org/officeDocument/2006/relationships/tags" Target="../tags/tag199.xml"/></Relationships>
</file>

<file path=ppt/slides/_rels/slide4.xml.rels><?xml version="1.0" encoding="UTF-8" standalone="yes"?>
<Relationships xmlns="http://schemas.openxmlformats.org/package/2006/relationships"><Relationship Id="rId8" Type="http://schemas.openxmlformats.org/officeDocument/2006/relationships/tags" Target="../tags/tag50.xml"/><Relationship Id="rId3" Type="http://schemas.openxmlformats.org/officeDocument/2006/relationships/tags" Target="../tags/tag45.xml"/><Relationship Id="rId7" Type="http://schemas.openxmlformats.org/officeDocument/2006/relationships/tags" Target="../tags/tag49.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10" Type="http://schemas.openxmlformats.org/officeDocument/2006/relationships/image" Target="../media/image2.jpeg"/><Relationship Id="rId4" Type="http://schemas.openxmlformats.org/officeDocument/2006/relationships/tags" Target="../tags/tag46.xml"/><Relationship Id="rId9"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4.jpe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3.png"/><Relationship Id="rId5" Type="http://schemas.openxmlformats.org/officeDocument/2006/relationships/slideLayout" Target="../slideLayouts/slideLayout1.xml"/><Relationship Id="rId4" Type="http://schemas.openxmlformats.org/officeDocument/2006/relationships/tags" Target="../tags/tag54.xml"/></Relationships>
</file>

<file path=ppt/slides/_rels/slide6.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xml"/><Relationship Id="rId5" Type="http://schemas.openxmlformats.org/officeDocument/2006/relationships/tags" Target="../tags/tag59.xml"/><Relationship Id="rId4" Type="http://schemas.openxmlformats.org/officeDocument/2006/relationships/tags" Target="../tags/tag58.xml"/></Relationships>
</file>

<file path=ppt/slides/_rels/slide7.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5.jpeg"/><Relationship Id="rId5" Type="http://schemas.openxmlformats.org/officeDocument/2006/relationships/slideLayout" Target="../slideLayouts/slideLayout1.xml"/><Relationship Id="rId4" Type="http://schemas.openxmlformats.org/officeDocument/2006/relationships/tags" Target="../tags/tag63.xml"/></Relationships>
</file>

<file path=ppt/slides/_rels/slide8.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Layout" Target="../slideLayouts/slideLayout1.xml"/><Relationship Id="rId5" Type="http://schemas.openxmlformats.org/officeDocument/2006/relationships/tags" Target="../tags/tag68.xml"/><Relationship Id="rId4" Type="http://schemas.openxmlformats.org/officeDocument/2006/relationships/tags" Target="../tags/tag67.xml"/></Relationships>
</file>

<file path=ppt/slides/_rels/slide9.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5.jpeg"/><Relationship Id="rId5" Type="http://schemas.openxmlformats.org/officeDocument/2006/relationships/slideLayout" Target="../slideLayouts/slideLayout1.xml"/><Relationship Id="rId4" Type="http://schemas.openxmlformats.org/officeDocument/2006/relationships/tags" Target="../tags/tag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025" name="淘宝店chenying0907 37"/>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 name="淘宝店chenying0907 38"/>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8" name="淘宝店chenying0907 39"/>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9" name="淘宝店chenying0907 40"/>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淘宝店chenying0907 41"/>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427733"/>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系统</a:t>
            </a: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子系统设计</a:t>
            </a: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结构设计</a:t>
            </a: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说明</a:t>
            </a:r>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(SSDD)</a:t>
            </a:r>
          </a:p>
        </p:txBody>
      </p:sp>
      <p:sp>
        <p:nvSpPr>
          <p:cNvPr id="43" name="PA_文本框 42"/>
          <p:cNvSpPr txBox="1"/>
          <p:nvPr>
            <p:custDataLst>
              <p:tags r:id="rId4"/>
            </p:custDataLst>
          </p:nvPr>
        </p:nvSpPr>
        <p:spPr>
          <a:xfrm>
            <a:off x="1607944" y="1781396"/>
            <a:ext cx="5904656" cy="584775"/>
          </a:xfrm>
          <a:prstGeom prst="rect">
            <a:avLst/>
          </a:prstGeom>
          <a:noFill/>
        </p:spPr>
        <p:txBody>
          <a:bodyPr wrap="square" lIns="0" rIns="0" rtlCol="0">
            <a:spAutoFit/>
          </a:bodyPr>
          <a:lstStyle/>
          <a:p>
            <a:pPr algn="dist"/>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“球约“微信小程序</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47" name="PA_淘宝店chenying0907 46"/>
          <p:cNvGrpSpPr/>
          <p:nvPr>
            <p:custDataLst>
              <p:tags r:id="rId5"/>
            </p:custDataLst>
          </p:nvPr>
        </p:nvGrpSpPr>
        <p:grpSpPr>
          <a:xfrm>
            <a:off x="3084465" y="3286125"/>
            <a:ext cx="117790" cy="133898"/>
            <a:chOff x="860980" y="3583766"/>
            <a:chExt cx="100336" cy="114060"/>
          </a:xfrm>
          <a:solidFill>
            <a:schemeClr val="bg1">
              <a:lumMod val="65000"/>
            </a:schemeClr>
          </a:solidFill>
        </p:grpSpPr>
        <p:sp>
          <p:nvSpPr>
            <p:cNvPr id="48" name="淘宝店chenying0907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49" name="淘宝店chenying0907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grpSp>
        <p:nvGrpSpPr>
          <p:cNvPr id="52" name="PA_淘宝店chenying0907 16"/>
          <p:cNvGrpSpPr/>
          <p:nvPr>
            <p:custDataLst>
              <p:tags r:id="rId6"/>
            </p:custDataLst>
          </p:nvPr>
        </p:nvGrpSpPr>
        <p:grpSpPr bwMode="auto">
          <a:xfrm>
            <a:off x="4842042" y="3280658"/>
            <a:ext cx="92272" cy="148308"/>
            <a:chOff x="4441" y="3144"/>
            <a:chExt cx="215" cy="345"/>
          </a:xfrm>
          <a:solidFill>
            <a:schemeClr val="bg1">
              <a:lumMod val="65000"/>
            </a:schemeClr>
          </a:solidFill>
        </p:grpSpPr>
        <p:sp>
          <p:nvSpPr>
            <p:cNvPr id="53" name="淘宝店chenying0907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54" name="淘宝店chenying0907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sp>
        <p:nvSpPr>
          <p:cNvPr id="55" name="PA_文本框 19"/>
          <p:cNvSpPr txBox="1">
            <a:spLocks noChangeArrowheads="1"/>
          </p:cNvSpPr>
          <p:nvPr>
            <p:custDataLst>
              <p:tags r:id="rId7"/>
            </p:custDataLst>
          </p:nvPr>
        </p:nvSpPr>
        <p:spPr bwMode="auto">
          <a:xfrm>
            <a:off x="3268141" y="3232640"/>
            <a:ext cx="151515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G06——</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不会打加一队</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6" name="PA_文本框 20"/>
          <p:cNvSpPr txBox="1">
            <a:spLocks noChangeArrowheads="1"/>
          </p:cNvSpPr>
          <p:nvPr>
            <p:custDataLst>
              <p:tags r:id="rId8"/>
            </p:custDataLst>
          </p:nvPr>
        </p:nvSpPr>
        <p:spPr bwMode="auto">
          <a:xfrm>
            <a:off x="5028828" y="3232640"/>
            <a:ext cx="95410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李骏（组长）</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21" name="图片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3382" y="2654226"/>
            <a:ext cx="1795696" cy="1548681"/>
          </a:xfrm>
          <a:prstGeom prst="rect">
            <a:avLst/>
          </a:prstGeom>
        </p:spPr>
      </p:pic>
      <p:sp>
        <p:nvSpPr>
          <p:cNvPr id="22" name="TextBox 82"/>
          <p:cNvSpPr txBox="1"/>
          <p:nvPr/>
        </p:nvSpPr>
        <p:spPr>
          <a:xfrm>
            <a:off x="3449129" y="3685543"/>
            <a:ext cx="2096510" cy="246221"/>
          </a:xfrm>
          <a:prstGeom prst="rect">
            <a:avLst/>
          </a:prstGeom>
          <a:noFill/>
        </p:spPr>
        <p:txBody>
          <a:bodyPr wrap="square" rtlCol="0">
            <a:spAutoFit/>
          </a:bodyPr>
          <a:lstStyle/>
          <a:p>
            <a:pPr algn="ct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组员：林豪 周南</a:t>
            </a:r>
          </a:p>
        </p:txBody>
      </p:sp>
      <p:sp>
        <p:nvSpPr>
          <p:cNvPr id="23" name="文本框 22"/>
          <p:cNvSpPr txBox="1"/>
          <p:nvPr/>
        </p:nvSpPr>
        <p:spPr>
          <a:xfrm>
            <a:off x="6536239" y="3892367"/>
            <a:ext cx="2133544" cy="523220"/>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2019</a:t>
            </a:r>
            <a:r>
              <a:rPr lang="zh-CN" altLang="en-US" sz="1400" b="1" dirty="0">
                <a:latin typeface="微软雅黑" panose="020B0503020204020204" pitchFamily="34" charset="-122"/>
                <a:ea typeface="微软雅黑" panose="020B0503020204020204" pitchFamily="34" charset="-122"/>
              </a:rPr>
              <a:t>年</a:t>
            </a:r>
            <a:r>
              <a:rPr lang="en-US" altLang="zh-CN" sz="1400" b="1" dirty="0">
                <a:latin typeface="微软雅黑" panose="020B0503020204020204" pitchFamily="34" charset="-122"/>
                <a:ea typeface="微软雅黑" panose="020B0503020204020204" pitchFamily="34" charset="-122"/>
              </a:rPr>
              <a:t>4</a:t>
            </a:r>
            <a:r>
              <a:rPr lang="zh-CN" altLang="en-US" sz="1400" b="1" dirty="0">
                <a:latin typeface="微软雅黑" panose="020B0503020204020204" pitchFamily="34" charset="-122"/>
                <a:ea typeface="微软雅黑" panose="020B0503020204020204" pitchFamily="34" charset="-122"/>
              </a:rPr>
              <a:t>月</a:t>
            </a:r>
            <a:r>
              <a:rPr lang="en-US" altLang="zh-CN" sz="1400" b="1" dirty="0">
                <a:latin typeface="微软雅黑" panose="020B0503020204020204" pitchFamily="34" charset="-122"/>
                <a:ea typeface="微软雅黑" panose="020B0503020204020204" pitchFamily="34" charset="-122"/>
              </a:rPr>
              <a:t>21</a:t>
            </a:r>
            <a:r>
              <a:rPr lang="zh-CN" altLang="en-US" sz="1400" b="1" dirty="0">
                <a:latin typeface="微软雅黑" panose="020B0503020204020204" pitchFamily="34" charset="-122"/>
                <a:ea typeface="微软雅黑" panose="020B0503020204020204" pitchFamily="34" charset="-122"/>
              </a:rPr>
              <a:t>日 </a:t>
            </a:r>
            <a:r>
              <a:rPr lang="en-US" altLang="zh-CN" sz="1400" b="1" dirty="0">
                <a:latin typeface="微软雅黑" panose="020B0503020204020204" pitchFamily="34" charset="-122"/>
                <a:ea typeface="微软雅黑" panose="020B0503020204020204" pitchFamily="34" charset="-122"/>
              </a:rPr>
              <a:t>SE2019</a:t>
            </a:r>
            <a:r>
              <a:rPr lang="zh-CN" altLang="en-US" sz="1400" b="1" dirty="0">
                <a:latin typeface="微软雅黑" panose="020B0503020204020204" pitchFamily="34" charset="-122"/>
                <a:ea typeface="微软雅黑" panose="020B0503020204020204" pitchFamily="34" charset="-122"/>
              </a:rPr>
              <a:t>春</a:t>
            </a:r>
            <a:r>
              <a:rPr lang="en-US" altLang="zh-CN" sz="1400" b="1" dirty="0">
                <a:latin typeface="微软雅黑" panose="020B0503020204020204" pitchFamily="34" charset="-122"/>
                <a:ea typeface="微软雅黑" panose="020B0503020204020204" pitchFamily="34" charset="-122"/>
              </a:rPr>
              <a:t>-G06</a:t>
            </a:r>
            <a:endParaRPr lang="zh-CN" altLang="en-US" sz="1400" b="1" dirty="0">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9" name="PA_淘宝店chenying0907 9" descr="Money副本"/>
          <p:cNvSpPr>
            <a:spLocks noChangeArrowheads="1"/>
          </p:cNvSpPr>
          <p:nvPr>
            <p:custDataLst>
              <p:tags r:id="rId1"/>
            </p:custDataLst>
          </p:nvPr>
        </p:nvSpPr>
        <p:spPr bwMode="auto">
          <a:xfrm>
            <a:off x="0" y="1275606"/>
            <a:ext cx="9144000" cy="2159666"/>
          </a:xfrm>
          <a:prstGeom prst="rect">
            <a:avLst/>
          </a:prstGeom>
          <a:blipFill dpi="0" rotWithShape="1">
            <a:blip r:embed="rId10">
              <a:extLst>
                <a:ext uri="{28A0092B-C50C-407E-A947-70E740481C1C}">
                  <a14:useLocalDpi xmlns:a14="http://schemas.microsoft.com/office/drawing/2010/main" val="0"/>
                </a:ext>
              </a:extLst>
            </a:blip>
            <a:srcRect/>
            <a:stretch>
              <a:fillRect t="-50015" b="-100024"/>
            </a:stretch>
          </a:blipFill>
          <a:ln>
            <a:noFill/>
          </a:ln>
          <a:effectLst/>
        </p:spPr>
        <p:txBody>
          <a:bodyPr wrap="none" anchor="ctr"/>
          <a:lstStyle/>
          <a:p>
            <a:endParaRPr lang="zh-CN" altLang="en-US"/>
          </a:p>
        </p:txBody>
      </p:sp>
      <p:grpSp>
        <p:nvGrpSpPr>
          <p:cNvPr id="2" name="组合 1"/>
          <p:cNvGrpSpPr/>
          <p:nvPr/>
        </p:nvGrpSpPr>
        <p:grpSpPr>
          <a:xfrm>
            <a:off x="143315" y="3651870"/>
            <a:ext cx="4782617" cy="1295739"/>
            <a:chOff x="3635896" y="3622597"/>
            <a:chExt cx="4782617" cy="1295739"/>
          </a:xfrm>
        </p:grpSpPr>
        <p:sp>
          <p:nvSpPr>
            <p:cNvPr id="10252" name="PA_淘宝店chenying0907 12"/>
            <p:cNvSpPr>
              <a:spLocks noChangeArrowheads="1"/>
            </p:cNvSpPr>
            <p:nvPr>
              <p:custDataLst>
                <p:tags r:id="rId7"/>
              </p:custDataLst>
            </p:nvPr>
          </p:nvSpPr>
          <p:spPr bwMode="auto">
            <a:xfrm>
              <a:off x="4314826" y="3622597"/>
              <a:ext cx="4103687" cy="1295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600" b="1" dirty="0">
                  <a:solidFill>
                    <a:schemeClr val="accent3"/>
                  </a:solidFill>
                  <a:latin typeface="微软雅黑 Light" panose="020B0502040204020203" pitchFamily="34" charset="-122"/>
                  <a:ea typeface="微软雅黑 Light" panose="020B0502040204020203" pitchFamily="34" charset="-122"/>
                </a:rPr>
                <a:t>运行环境</a:t>
              </a:r>
              <a:endParaRPr lang="en-US" altLang="zh-CN" sz="1600" b="1" dirty="0">
                <a:solidFill>
                  <a:schemeClr val="accent3"/>
                </a:solidFill>
                <a:latin typeface="微软雅黑 Light" panose="020B0502040204020203" pitchFamily="34" charset="-122"/>
                <a:ea typeface="微软雅黑 Light" panose="020B0502040204020203" pitchFamily="34" charset="-122"/>
              </a:endParaRPr>
            </a:p>
            <a:p>
              <a:r>
                <a:rPr lang="zh-CN" altLang="zh-CN" dirty="0"/>
                <a:t>硬件环境：可安装微信的任意移动终端</a:t>
              </a:r>
            </a:p>
            <a:p>
              <a:r>
                <a:rPr lang="zh-CN" altLang="zh-CN" dirty="0"/>
                <a:t>操作系统：安卓，</a:t>
              </a:r>
              <a:r>
                <a:rPr lang="en-US" altLang="zh-CN" dirty="0" err="1"/>
                <a:t>ios</a:t>
              </a:r>
              <a:endParaRPr lang="zh-CN" altLang="zh-CN" dirty="0"/>
            </a:p>
            <a:p>
              <a:r>
                <a:rPr lang="zh-CN" altLang="zh-CN" dirty="0"/>
                <a:t>支持环境：微信小程序</a:t>
              </a:r>
            </a:p>
            <a:p>
              <a:r>
                <a:rPr altLang="zh-CN" sz="11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0253" name="PA_任意多边形 13"/>
            <p:cNvSpPr>
              <a:spLocks noEditPoints="1"/>
            </p:cNvSpPr>
            <p:nvPr>
              <p:custDataLst>
                <p:tags r:id="rId8"/>
              </p:custDataLst>
            </p:nvPr>
          </p:nvSpPr>
          <p:spPr bwMode="auto">
            <a:xfrm>
              <a:off x="3635896" y="3622597"/>
              <a:ext cx="285750" cy="187383"/>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chemeClr val="accent3"/>
            </a:solidFill>
            <a:ln>
              <a:noFill/>
            </a:ln>
          </p:spPr>
          <p:txBody>
            <a:bodyPr/>
            <a:lstStyle/>
            <a:p>
              <a:endParaRPr lang="zh-CN" altLang="en-US">
                <a:solidFill>
                  <a:schemeClr val="bg1">
                    <a:lumMod val="50000"/>
                  </a:schemeClr>
                </a:solidFill>
              </a:endParaRPr>
            </a:p>
          </p:txBody>
        </p:sp>
      </p:grpSp>
      <p:grpSp>
        <p:nvGrpSpPr>
          <p:cNvPr id="25" name="PA_淘宝店chenying0907 24"/>
          <p:cNvGrpSpPr/>
          <p:nvPr>
            <p:custDataLst>
              <p:tags r:id="rId2"/>
            </p:custDataLst>
          </p:nvPr>
        </p:nvGrpSpPr>
        <p:grpSpPr>
          <a:xfrm>
            <a:off x="-9190" y="0"/>
            <a:ext cx="620750" cy="791858"/>
            <a:chOff x="0" y="-21236"/>
            <a:chExt cx="3311527" cy="4224338"/>
          </a:xfrm>
        </p:grpSpPr>
        <p:sp>
          <p:nvSpPr>
            <p:cNvPr id="27"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PA_文本框 4"/>
          <p:cNvSpPr txBox="1">
            <a:spLocks noChangeArrowheads="1"/>
          </p:cNvSpPr>
          <p:nvPr>
            <p:custDataLst>
              <p:tags r:id="rId3"/>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运行环境</a:t>
            </a:r>
          </a:p>
        </p:txBody>
      </p:sp>
      <p:sp>
        <p:nvSpPr>
          <p:cNvPr id="31" name="PA_文本框 5"/>
          <p:cNvSpPr txBox="1">
            <a:spLocks noChangeArrowheads="1"/>
          </p:cNvSpPr>
          <p:nvPr>
            <p:custDataLst>
              <p:tags r:id="rId4"/>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grpSp>
        <p:nvGrpSpPr>
          <p:cNvPr id="15" name="组合 14"/>
          <p:cNvGrpSpPr/>
          <p:nvPr/>
        </p:nvGrpSpPr>
        <p:grpSpPr>
          <a:xfrm>
            <a:off x="4216999" y="3651870"/>
            <a:ext cx="4782617" cy="1388072"/>
            <a:chOff x="3635896" y="3622597"/>
            <a:chExt cx="4782617" cy="1388072"/>
          </a:xfrm>
        </p:grpSpPr>
        <p:sp>
          <p:nvSpPr>
            <p:cNvPr id="16" name="PA_淘宝店chenying0907 12"/>
            <p:cNvSpPr>
              <a:spLocks noChangeArrowheads="1"/>
            </p:cNvSpPr>
            <p:nvPr>
              <p:custDataLst>
                <p:tags r:id="rId5"/>
              </p:custDataLst>
            </p:nvPr>
          </p:nvSpPr>
          <p:spPr bwMode="auto">
            <a:xfrm>
              <a:off x="4314826" y="3622597"/>
              <a:ext cx="4103687" cy="138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600" b="1" dirty="0">
                  <a:solidFill>
                    <a:schemeClr val="accent3"/>
                  </a:solidFill>
                  <a:latin typeface="微软雅黑 Light" panose="020B0502040204020203" pitchFamily="34" charset="-122"/>
                  <a:ea typeface="微软雅黑 Light" panose="020B0502040204020203" pitchFamily="34" charset="-122"/>
                </a:rPr>
                <a:t>系统构思</a:t>
              </a:r>
              <a:endParaRPr lang="en-US" altLang="zh-CN" sz="1600" b="1" dirty="0">
                <a:solidFill>
                  <a:schemeClr val="accent3"/>
                </a:solidFill>
                <a:latin typeface="微软雅黑 Light" panose="020B0502040204020203" pitchFamily="34" charset="-122"/>
                <a:ea typeface="微软雅黑 Light" panose="020B0502040204020203" pitchFamily="34" charset="-122"/>
              </a:endParaRPr>
            </a:p>
            <a:p>
              <a:r>
                <a:rPr lang="zh-CN" altLang="zh-CN" dirty="0"/>
                <a:t> </a:t>
              </a:r>
              <a:r>
                <a:rPr lang="zh-CN" altLang="zh-CN" sz="1400" dirty="0"/>
                <a:t>一个力求于为寻找打球资源的篮球爱好者提供球场资源、人力资源等的平台，整个系统的构思出发点在于为篮球爱好者提供舒适的野球体验，同时添加了评分、标签、群组等功能扩大了篮球活动的社交趣味性。</a:t>
              </a:r>
            </a:p>
            <a:p>
              <a:r>
                <a:rPr altLang="zh-CN" sz="11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7" name="PA_任意多边形 13"/>
            <p:cNvSpPr>
              <a:spLocks noEditPoints="1"/>
            </p:cNvSpPr>
            <p:nvPr>
              <p:custDataLst>
                <p:tags r:id="rId6"/>
              </p:custDataLst>
            </p:nvPr>
          </p:nvSpPr>
          <p:spPr bwMode="auto">
            <a:xfrm>
              <a:off x="3635896" y="3622597"/>
              <a:ext cx="285750" cy="187383"/>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chemeClr val="accent3"/>
            </a:solidFill>
            <a:ln>
              <a:noFill/>
            </a:ln>
          </p:spPr>
          <p:txBody>
            <a:bodyPr/>
            <a:lstStyle/>
            <a:p>
              <a:endParaRPr lang="zh-CN" altLang="en-US">
                <a:solidFill>
                  <a:schemeClr val="bg1">
                    <a:lumMod val="50000"/>
                  </a:schemeClr>
                </a:solidFill>
              </a:endParaRPr>
            </a:p>
          </p:txBody>
        </p:sp>
      </p:grpSp>
    </p:spTree>
    <p:extLst>
      <p:ext uri="{BB962C8B-B14F-4D97-AF65-F5344CB8AC3E}">
        <p14:creationId xmlns:p14="http://schemas.microsoft.com/office/powerpoint/2010/main" val="4274865997"/>
      </p:ext>
    </p:extLst>
  </p:cSld>
  <p:clrMapOvr>
    <a:masterClrMapping/>
  </p:clrMapOvr>
  <p:transition spd="slow" advClick="0" advTm="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PA_淘宝店chenying0907 38"/>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2"/>
            </p:custDataLst>
          </p:nvPr>
        </p:nvGrpSpPr>
        <p:grpSpPr bwMode="auto">
          <a:xfrm>
            <a:off x="5453764" y="240427"/>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6"/>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3"/>
            </p:custDataLst>
          </p:nvPr>
        </p:nvSpPr>
        <p:spPr bwMode="auto">
          <a:xfrm>
            <a:off x="414709" y="179892"/>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关键技术与算法</a:t>
            </a:r>
          </a:p>
        </p:txBody>
      </p:sp>
      <p:sp>
        <p:nvSpPr>
          <p:cNvPr id="100" name="文本框 99"/>
          <p:cNvSpPr txBox="1"/>
          <p:nvPr/>
        </p:nvSpPr>
        <p:spPr>
          <a:xfrm>
            <a:off x="274320" y="645478"/>
            <a:ext cx="5080000" cy="337185"/>
          </a:xfrm>
          <a:prstGeom prst="rect">
            <a:avLst/>
          </a:prstGeom>
          <a:noFill/>
          <a:ln w="9525">
            <a:noFill/>
          </a:ln>
        </p:spPr>
        <p:txBody>
          <a:bodyPr>
            <a:spAutoFit/>
          </a:bodyPr>
          <a:lstStyle/>
          <a:p>
            <a:pPr indent="0"/>
            <a:r>
              <a:rPr lang="zh-CN" altLang="en-US" sz="1600" b="1" dirty="0">
                <a:latin typeface="Cambria" panose="02040503050406030204" charset="0"/>
              </a:rPr>
              <a:t>简要说明本系统设计采用的关键技术和主要算法。</a:t>
            </a:r>
            <a:endParaRPr lang="zh-CN" altLang="en-US" dirty="0"/>
          </a:p>
        </p:txBody>
      </p:sp>
      <p:sp>
        <p:nvSpPr>
          <p:cNvPr id="3" name="文本框 2"/>
          <p:cNvSpPr txBox="1"/>
          <p:nvPr/>
        </p:nvSpPr>
        <p:spPr>
          <a:xfrm>
            <a:off x="274320" y="982663"/>
            <a:ext cx="5080000" cy="4247317"/>
          </a:xfrm>
          <a:prstGeom prst="rect">
            <a:avLst/>
          </a:prstGeom>
          <a:noFill/>
          <a:ln w="9525">
            <a:noFill/>
          </a:ln>
        </p:spPr>
        <p:txBody>
          <a:bodyPr>
            <a:spAutoFit/>
          </a:bodyPr>
          <a:lstStyle/>
          <a:p>
            <a:pPr indent="0"/>
            <a:r>
              <a:rPr lang="zh-CN" altLang="en-US" dirty="0">
                <a:latin typeface="Calibri" panose="020F0502020204030204" charset="0"/>
              </a:rPr>
              <a:t>关键技术：</a:t>
            </a:r>
          </a:p>
          <a:p>
            <a:pPr indent="0"/>
            <a:r>
              <a:rPr lang="en-US" altLang="zh-CN" dirty="0">
                <a:latin typeface="Calibri" panose="020F0502020204030204" charset="0"/>
              </a:rPr>
              <a:t>1</a:t>
            </a:r>
            <a:r>
              <a:rPr lang="zh-CN" altLang="en-US" dirty="0">
                <a:latin typeface="Calibri" panose="020F0502020204030204" charset="0"/>
              </a:rPr>
              <a:t>）界面呈现：地图界面呈现</a:t>
            </a:r>
          </a:p>
          <a:p>
            <a:pPr indent="0"/>
            <a:r>
              <a:rPr lang="en-US" altLang="zh-CN" dirty="0">
                <a:latin typeface="Calibri" panose="020F0502020204030204" charset="0"/>
              </a:rPr>
              <a:t>2</a:t>
            </a:r>
            <a:r>
              <a:rPr lang="zh-CN" altLang="en-US" dirty="0">
                <a:latin typeface="Calibri" panose="020F0502020204030204" charset="0"/>
              </a:rPr>
              <a:t>）页面逻辑：创建对应功能与按键。</a:t>
            </a:r>
          </a:p>
          <a:p>
            <a:pPr indent="0"/>
            <a:r>
              <a:rPr lang="en-US" altLang="zh-CN" dirty="0">
                <a:latin typeface="Calibri" panose="020F0502020204030204" charset="0"/>
              </a:rPr>
              <a:t>3</a:t>
            </a:r>
            <a:r>
              <a:rPr lang="zh-CN" altLang="en-US" dirty="0">
                <a:latin typeface="Calibri" panose="020F0502020204030204" charset="0"/>
              </a:rPr>
              <a:t>）用户数据分析：对评价分析，展现基本评价</a:t>
            </a:r>
          </a:p>
          <a:p>
            <a:pPr indent="0"/>
            <a:r>
              <a:rPr lang="en-US" altLang="zh-CN" dirty="0">
                <a:latin typeface="Calibri" panose="020F0502020204030204" charset="0"/>
              </a:rPr>
              <a:t>4</a:t>
            </a:r>
            <a:r>
              <a:rPr lang="zh-CN" altLang="en-US" dirty="0">
                <a:latin typeface="Calibri" panose="020F0502020204030204" charset="0"/>
              </a:rPr>
              <a:t>）数据库管理：对数据以及配置文件的保存和链接</a:t>
            </a:r>
          </a:p>
          <a:p>
            <a:pPr indent="0"/>
            <a:r>
              <a:rPr lang="en-US" altLang="zh-CN" dirty="0">
                <a:latin typeface="Calibri" panose="020F0502020204030204" charset="0"/>
              </a:rPr>
              <a:t>5</a:t>
            </a:r>
            <a:r>
              <a:rPr lang="zh-CN" altLang="en-US" dirty="0">
                <a:latin typeface="Calibri" panose="020F0502020204030204" charset="0"/>
              </a:rPr>
              <a:t>）服务器与客户端的链接：将服务器与客户端联结，实现软件的实时性。</a:t>
            </a:r>
          </a:p>
          <a:p>
            <a:pPr indent="0"/>
            <a:r>
              <a:rPr lang="zh-CN" altLang="en-US" dirty="0">
                <a:latin typeface="Calibri" panose="020F0502020204030204" charset="0"/>
              </a:rPr>
              <a:t>主要算法：</a:t>
            </a:r>
          </a:p>
          <a:p>
            <a:pPr indent="0"/>
            <a:r>
              <a:rPr lang="en-US" altLang="zh-CN" dirty="0">
                <a:latin typeface="Calibri" panose="020F0502020204030204" charset="0"/>
              </a:rPr>
              <a:t>1</a:t>
            </a:r>
            <a:r>
              <a:rPr lang="zh-CN" altLang="en-US" dirty="0">
                <a:latin typeface="Calibri" panose="020F0502020204030204" charset="0"/>
              </a:rPr>
              <a:t>）拉取腾讯地图</a:t>
            </a:r>
            <a:r>
              <a:rPr lang="en-US" dirty="0" err="1">
                <a:latin typeface="Calibri" panose="020F0502020204030204" charset="0"/>
              </a:rPr>
              <a:t>api</a:t>
            </a:r>
            <a:endParaRPr lang="en-US" dirty="0">
              <a:latin typeface="Calibri" panose="020F0502020204030204" charset="0"/>
            </a:endParaRPr>
          </a:p>
          <a:p>
            <a:pPr indent="0"/>
            <a:r>
              <a:rPr lang="en-US" dirty="0">
                <a:latin typeface="Calibri" panose="020F0502020204030204" charset="0"/>
              </a:rPr>
              <a:t>2）Javascript</a:t>
            </a:r>
            <a:r>
              <a:rPr lang="zh-CN" altLang="en-US" dirty="0">
                <a:latin typeface="Calibri" panose="020F0502020204030204" charset="0"/>
              </a:rPr>
              <a:t>功能响应</a:t>
            </a:r>
          </a:p>
          <a:p>
            <a:pPr indent="0"/>
            <a:r>
              <a:rPr lang="en-US" altLang="zh-CN" dirty="0">
                <a:latin typeface="Calibri" panose="020F0502020204030204" charset="0"/>
              </a:rPr>
              <a:t>3</a:t>
            </a:r>
            <a:r>
              <a:rPr lang="zh-CN" altLang="en-US" dirty="0">
                <a:latin typeface="Calibri" panose="020F0502020204030204" charset="0"/>
              </a:rPr>
              <a:t>）</a:t>
            </a:r>
            <a:r>
              <a:rPr lang="en-US" dirty="0" err="1">
                <a:latin typeface="Calibri" panose="020F0502020204030204" charset="0"/>
              </a:rPr>
              <a:t>mysql</a:t>
            </a:r>
            <a:r>
              <a:rPr lang="zh-CN" altLang="en-US" dirty="0">
                <a:latin typeface="Calibri" panose="020F0502020204030204" charset="0"/>
              </a:rPr>
              <a:t>增删改查</a:t>
            </a:r>
          </a:p>
          <a:p>
            <a:pPr indent="0"/>
            <a:r>
              <a:rPr lang="en-US" altLang="zh-CN" dirty="0">
                <a:latin typeface="Calibri" panose="020F0502020204030204" charset="0"/>
              </a:rPr>
              <a:t>4</a:t>
            </a:r>
            <a:r>
              <a:rPr lang="zh-CN" altLang="en-US" dirty="0">
                <a:latin typeface="Calibri" panose="020F0502020204030204" charset="0"/>
              </a:rPr>
              <a:t>）拉取腾讯云</a:t>
            </a:r>
            <a:r>
              <a:rPr lang="en-US" dirty="0">
                <a:latin typeface="Calibri" panose="020F0502020204030204" charset="0"/>
              </a:rPr>
              <a:t>IM</a:t>
            </a:r>
            <a:r>
              <a:rPr lang="zh-CN" altLang="en-US" dirty="0">
                <a:latin typeface="Calibri" panose="020F0502020204030204" charset="0"/>
              </a:rPr>
              <a:t>即使通信接口</a:t>
            </a:r>
          </a:p>
          <a:p>
            <a:pPr indent="0"/>
            <a:r>
              <a:rPr lang="en-US" altLang="zh-CN" dirty="0">
                <a:latin typeface="Calibri" panose="020F0502020204030204" charset="0"/>
              </a:rPr>
              <a:t>5</a:t>
            </a:r>
            <a:r>
              <a:rPr lang="zh-CN" altLang="en-US" dirty="0">
                <a:latin typeface="Calibri" panose="020F0502020204030204" charset="0"/>
              </a:rPr>
              <a:t>）</a:t>
            </a:r>
            <a:r>
              <a:rPr lang="en-US" dirty="0">
                <a:latin typeface="Calibri" panose="020F0502020204030204" charset="0"/>
              </a:rPr>
              <a:t>http</a:t>
            </a:r>
            <a:r>
              <a:rPr lang="zh-CN" altLang="en-US" dirty="0">
                <a:latin typeface="Calibri" panose="020F0502020204030204" charset="0"/>
              </a:rPr>
              <a:t>协议，相关</a:t>
            </a:r>
            <a:r>
              <a:rPr lang="en-US" dirty="0" err="1">
                <a:latin typeface="Calibri" panose="020F0502020204030204" charset="0"/>
              </a:rPr>
              <a:t>api</a:t>
            </a:r>
            <a:r>
              <a:rPr lang="en-US" dirty="0">
                <a:latin typeface="Calibri" panose="020F0502020204030204" charset="0"/>
              </a:rPr>
              <a:t>，</a:t>
            </a:r>
            <a:r>
              <a:rPr lang="zh-CN" altLang="en-US" dirty="0">
                <a:latin typeface="Calibri" panose="020F0502020204030204" charset="0"/>
              </a:rPr>
              <a:t>用腾讯云服务器搭建第三方服务器。</a:t>
            </a:r>
          </a:p>
        </p:txBody>
      </p:sp>
    </p:spTree>
  </p:cSld>
  <p:clrMapOvr>
    <a:masterClrMapping/>
  </p:clrMapOvr>
  <p:transition spd="slow" advClick="0" advTm="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系统流程图</a:t>
            </a:r>
          </a:p>
        </p:txBody>
      </p:sp>
      <p:sp>
        <p:nvSpPr>
          <p:cNvPr id="56" name="PA_文本框 5"/>
          <p:cNvSpPr txBox="1">
            <a:spLocks noChangeArrowheads="1"/>
          </p:cNvSpPr>
          <p:nvPr>
            <p:custDataLst>
              <p:tags r:id="rId4"/>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4" name="文本框 3"/>
          <p:cNvSpPr txBox="1"/>
          <p:nvPr/>
        </p:nvSpPr>
        <p:spPr>
          <a:xfrm>
            <a:off x="535305" y="3516630"/>
            <a:ext cx="2132330" cy="368300"/>
          </a:xfrm>
          <a:prstGeom prst="rect">
            <a:avLst/>
          </a:prstGeom>
          <a:noFill/>
        </p:spPr>
        <p:txBody>
          <a:bodyPr wrap="square" rtlCol="0">
            <a:spAutoFit/>
          </a:bodyPr>
          <a:lstStyle/>
          <a:p>
            <a:endParaRPr lang="zh-CN" altLang="en-US">
              <a:latin typeface="微软雅黑" panose="020B0503020204020204" pitchFamily="34" charset="-122"/>
              <a:ea typeface="微软雅黑" panose="020B0503020204020204" pitchFamily="34" charset="-122"/>
            </a:endParaRPr>
          </a:p>
        </p:txBody>
      </p:sp>
      <p:sp>
        <p:nvSpPr>
          <p:cNvPr id="3" name="Rectangle 14"/>
          <p:cNvSpPr>
            <a:spLocks noChangeArrowheads="1"/>
          </p:cNvSpPr>
          <p:nvPr/>
        </p:nvSpPr>
        <p:spPr bwMode="auto">
          <a:xfrm>
            <a:off x="2267744" y="-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131041436"/>
              </p:ext>
            </p:extLst>
          </p:nvPr>
        </p:nvGraphicFramePr>
        <p:xfrm>
          <a:off x="2267744" y="-1"/>
          <a:ext cx="5273675" cy="5143501"/>
        </p:xfrm>
        <a:graphic>
          <a:graphicData uri="http://schemas.openxmlformats.org/presentationml/2006/ole">
            <mc:AlternateContent xmlns:mc="http://schemas.openxmlformats.org/markup-compatibility/2006">
              <mc:Choice xmlns:v="urn:schemas-microsoft-com:vml" Requires="v">
                <p:oleObj spid="_x0000_s3094" name="Visio" r:id="rId6" imgW="6454290" imgH="6690156" progId="Visio.Drawing.15">
                  <p:embed/>
                </p:oleObj>
              </mc:Choice>
              <mc:Fallback>
                <p:oleObj name="Visio" r:id="rId6" imgW="6454290" imgH="6690156" progId="Visio.Drawing.15">
                  <p:embed/>
                  <p:pic>
                    <p:nvPicPr>
                      <p:cNvPr id="0" name="对象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7744" y="-1"/>
                        <a:ext cx="5273675" cy="5143501"/>
                      </a:xfrm>
                      <a:prstGeom prst="rect">
                        <a:avLst/>
                      </a:prstGeom>
                      <a:noFill/>
                    </p:spPr>
                  </p:pic>
                </p:oleObj>
              </mc:Fallback>
            </mc:AlternateContent>
          </a:graphicData>
        </a:graphic>
      </p:graphicFrame>
    </p:spTree>
  </p:cSld>
  <p:clrMapOvr>
    <a:masterClrMapping/>
  </p:clrMapOvr>
  <p:transition spd="slow" advClick="0" advTm="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数据流程图</a:t>
            </a:r>
          </a:p>
        </p:txBody>
      </p:sp>
      <p:sp>
        <p:nvSpPr>
          <p:cNvPr id="56" name="PA_文本框 5"/>
          <p:cNvSpPr txBox="1">
            <a:spLocks noChangeArrowheads="1"/>
          </p:cNvSpPr>
          <p:nvPr>
            <p:custDataLst>
              <p:tags r:id="rId4"/>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graphicFrame>
        <p:nvGraphicFramePr>
          <p:cNvPr id="2" name="对象 -2147482622"/>
          <p:cNvGraphicFramePr>
            <a:graphicFrameLocks noChangeAspect="1"/>
          </p:cNvGraphicFramePr>
          <p:nvPr>
            <p:extLst>
              <p:ext uri="{D42A27DB-BD31-4B8C-83A1-F6EECF244321}">
                <p14:modId xmlns:p14="http://schemas.microsoft.com/office/powerpoint/2010/main" val="2529994813"/>
              </p:ext>
            </p:extLst>
          </p:nvPr>
        </p:nvGraphicFramePr>
        <p:xfrm>
          <a:off x="2404110" y="-1"/>
          <a:ext cx="6344354" cy="5143501"/>
        </p:xfrm>
        <a:graphic>
          <a:graphicData uri="http://schemas.openxmlformats.org/presentationml/2006/ole">
            <mc:AlternateContent xmlns:mc="http://schemas.openxmlformats.org/markup-compatibility/2006">
              <mc:Choice xmlns:v="urn:schemas-microsoft-com:vml" Requires="v">
                <p:oleObj spid="_x0000_s4111" r:id="rId6" imgW="5220335" imgH="3877945" progId="Visio.Drawing.15">
                  <p:embed/>
                </p:oleObj>
              </mc:Choice>
              <mc:Fallback>
                <p:oleObj r:id="rId6" imgW="5220335" imgH="3877945" progId="Visio.Drawing.15">
                  <p:embed/>
                  <p:pic>
                    <p:nvPicPr>
                      <p:cNvPr id="0" name="图片 2"/>
                      <p:cNvPicPr/>
                      <p:nvPr/>
                    </p:nvPicPr>
                    <p:blipFill>
                      <a:blip r:embed="rId7"/>
                      <a:stretch>
                        <a:fillRect/>
                      </a:stretch>
                    </p:blipFill>
                    <p:spPr>
                      <a:xfrm>
                        <a:off x="2404110" y="-1"/>
                        <a:ext cx="6344354" cy="5143501"/>
                      </a:xfrm>
                      <a:prstGeom prst="rect">
                        <a:avLst/>
                      </a:prstGeom>
                      <a:noFill/>
                      <a:ln w="38100">
                        <a:noFill/>
                        <a:miter/>
                      </a:ln>
                    </p:spPr>
                  </p:pic>
                </p:oleObj>
              </mc:Fallback>
            </mc:AlternateContent>
          </a:graphicData>
        </a:graphic>
      </p:graphicFrame>
    </p:spTree>
  </p:cSld>
  <p:clrMapOvr>
    <a:masterClrMapping/>
  </p:clrMapOvr>
  <p:transition spd="slow" advClick="0" advTm="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系统配置项</a:t>
            </a: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707904" y="340956"/>
            <a:ext cx="5088255" cy="4370427"/>
          </a:xfrm>
          <a:prstGeom prst="rect">
            <a:avLst/>
          </a:prstGeom>
        </p:spPr>
        <p:txBody>
          <a:bodyPr wrap="square">
            <a:spAutoFit/>
          </a:bodyPr>
          <a:lstStyle/>
          <a:p>
            <a:pPr indent="127000" algn="just">
              <a:spcAft>
                <a:spcPts val="0"/>
              </a:spcAft>
            </a:pPr>
            <a:endParaRPr sz="1400" kern="100" dirty="0">
              <a:latin typeface="Times New Roman" panose="02020603050405020304" pitchFamily="18" charset="0"/>
            </a:endParaRPr>
          </a:p>
          <a:p>
            <a:pPr marL="342900" lvl="0" indent="-342900">
              <a:buFont typeface="+mj-lt"/>
              <a:buAutoNum type="arabicPeriod"/>
            </a:pPr>
            <a:r>
              <a:rPr lang="zh-CN" altLang="zh-CN" sz="2400" dirty="0"/>
              <a:t>地图：查看地图上的球场信息</a:t>
            </a:r>
          </a:p>
          <a:p>
            <a:pPr marL="342900" lvl="0" indent="-342900">
              <a:buFont typeface="+mj-lt"/>
              <a:buAutoNum type="arabicPeriod"/>
            </a:pPr>
            <a:r>
              <a:rPr lang="zh-CN" altLang="zh-CN" sz="2400" dirty="0"/>
              <a:t>建立公告：编辑各要求参数，创建群组。</a:t>
            </a:r>
          </a:p>
          <a:p>
            <a:pPr marL="342900" lvl="0" indent="-342900">
              <a:buFont typeface="+mj-lt"/>
              <a:buAutoNum type="arabicPeriod"/>
            </a:pPr>
            <a:r>
              <a:rPr lang="zh-CN" altLang="zh-CN" sz="2400" dirty="0"/>
              <a:t>加入公告：通过点击加入群组。</a:t>
            </a:r>
          </a:p>
          <a:p>
            <a:pPr marL="342900" lvl="0" indent="-342900">
              <a:buFont typeface="+mj-lt"/>
              <a:buAutoNum type="arabicPeriod"/>
            </a:pPr>
            <a:r>
              <a:rPr lang="zh-CN" altLang="zh-CN" sz="2400" dirty="0"/>
              <a:t>查看群组：查看已加入的公告。</a:t>
            </a:r>
          </a:p>
          <a:p>
            <a:pPr marL="342900" lvl="0" indent="-342900">
              <a:buFont typeface="+mj-lt"/>
              <a:buAutoNum type="arabicPeriod"/>
            </a:pPr>
            <a:r>
              <a:rPr lang="zh-CN" altLang="zh-CN" sz="2400" dirty="0"/>
              <a:t>查看我的：显示个人基本信息及评价。</a:t>
            </a:r>
          </a:p>
          <a:p>
            <a:pPr marL="342900" lvl="0" indent="-342900">
              <a:buFont typeface="+mj-lt"/>
              <a:buAutoNum type="arabicPeriod"/>
            </a:pPr>
            <a:r>
              <a:rPr lang="zh-CN" altLang="zh-CN" sz="2400" dirty="0"/>
              <a:t>关于：查看开发者信息</a:t>
            </a:r>
          </a:p>
          <a:p>
            <a:pPr marL="342900" lvl="0" indent="-342900">
              <a:buFont typeface="+mj-lt"/>
              <a:buAutoNum type="arabicPeriod"/>
            </a:pPr>
            <a:r>
              <a:rPr lang="zh-CN" altLang="zh-CN" sz="2400" dirty="0"/>
              <a:t>设置：配置系统设置。</a:t>
            </a:r>
          </a:p>
          <a:p>
            <a:pPr marL="342900" lvl="0" indent="-342900">
              <a:buFont typeface="+mj-lt"/>
              <a:buAutoNum type="arabicPeriod"/>
            </a:pPr>
            <a:r>
              <a:rPr lang="zh-CN" altLang="zh-CN" sz="2400" dirty="0"/>
              <a:t>界面：探索界面、约球界面、群组界面、我的界面。</a:t>
            </a:r>
          </a:p>
        </p:txBody>
      </p:sp>
      <p:sp>
        <p:nvSpPr>
          <p:cNvPr id="9" name="PA_任意多边形 25" descr="17957756_101728372001_2副本"/>
          <p:cNvSpPr/>
          <p:nvPr>
            <p:custDataLst>
              <p:tags r:id="rId4"/>
            </p:custDataLst>
          </p:nvPr>
        </p:nvSpPr>
        <p:spPr bwMode="auto">
          <a:xfrm>
            <a:off x="63163"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extLst>
      <p:ext uri="{BB962C8B-B14F-4D97-AF65-F5344CB8AC3E}">
        <p14:creationId xmlns:p14="http://schemas.microsoft.com/office/powerpoint/2010/main" val="2072687143"/>
      </p:ext>
    </p:extLst>
  </p:cSld>
  <p:clrMapOvr>
    <a:masterClrMapping/>
  </p:clrMapOvr>
  <p:transition spd="slow" advClick="0" advTm="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系统配置项</a:t>
            </a:r>
          </a:p>
        </p:txBody>
      </p:sp>
      <p:sp>
        <p:nvSpPr>
          <p:cNvPr id="7" name="Rectangle 16"/>
          <p:cNvSpPr>
            <a:spLocks noChangeArrowheads="1"/>
          </p:cNvSpPr>
          <p:nvPr/>
        </p:nvSpPr>
        <p:spPr bwMode="auto">
          <a:xfrm>
            <a:off x="1979712" y="7918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2848471522"/>
              </p:ext>
            </p:extLst>
          </p:nvPr>
        </p:nvGraphicFramePr>
        <p:xfrm>
          <a:off x="1224187" y="19378"/>
          <a:ext cx="8006741" cy="5124122"/>
        </p:xfrm>
        <a:graphic>
          <a:graphicData uri="http://schemas.openxmlformats.org/presentationml/2006/ole">
            <mc:AlternateContent xmlns:mc="http://schemas.openxmlformats.org/markup-compatibility/2006">
              <mc:Choice xmlns:v="urn:schemas-microsoft-com:vml" Requires="v">
                <p:oleObj spid="_x0000_s5144" name="Visio" r:id="rId5" imgW="8382035" imgH="5364511" progId="Visio.Drawing.15">
                  <p:embed/>
                </p:oleObj>
              </mc:Choice>
              <mc:Fallback>
                <p:oleObj name="Visio" r:id="rId5" imgW="8382035" imgH="5364511" progId="Visio.Drawing.15">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4187" y="19378"/>
                        <a:ext cx="8006741" cy="5124122"/>
                      </a:xfrm>
                      <a:prstGeom prst="rect">
                        <a:avLst/>
                      </a:prstGeom>
                      <a:noFill/>
                    </p:spPr>
                  </p:pic>
                </p:oleObj>
              </mc:Fallback>
            </mc:AlternateContent>
          </a:graphicData>
        </a:graphic>
      </p:graphicFrame>
    </p:spTree>
  </p:cSld>
  <p:clrMapOvr>
    <a:masterClrMapping/>
  </p:clrMapOvr>
  <p:transition spd="slow" advClick="0" advTm="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系统层次结构</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该系统的</a:t>
            </a:r>
            <a:r>
              <a:rPr lang="en-US" altLang="zh-CN" dirty="0" err="1">
                <a:latin typeface="微软雅黑" panose="020B0503020204020204" pitchFamily="34" charset="-122"/>
                <a:ea typeface="微软雅黑" panose="020B0503020204020204" pitchFamily="34" charset="-122"/>
              </a:rPr>
              <a:t>hipo</a:t>
            </a:r>
            <a:r>
              <a:rPr lang="zh-CN" altLang="en-US" dirty="0">
                <a:latin typeface="微软雅黑" panose="020B0503020204020204" pitchFamily="34" charset="-122"/>
                <a:ea typeface="微软雅黑" panose="020B0503020204020204" pitchFamily="34" charset="-122"/>
              </a:rPr>
              <a:t>图</a:t>
            </a:r>
          </a:p>
        </p:txBody>
      </p:sp>
      <p:sp>
        <p:nvSpPr>
          <p:cNvPr id="4" name="Rectangle 16"/>
          <p:cNvSpPr>
            <a:spLocks noChangeArrowheads="1"/>
          </p:cNvSpPr>
          <p:nvPr/>
        </p:nvSpPr>
        <p:spPr bwMode="auto">
          <a:xfrm>
            <a:off x="-1" y="-1"/>
            <a:ext cx="140152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144578366"/>
              </p:ext>
            </p:extLst>
          </p:nvPr>
        </p:nvGraphicFramePr>
        <p:xfrm>
          <a:off x="118749" y="30632"/>
          <a:ext cx="8818448" cy="4742439"/>
        </p:xfrm>
        <a:graphic>
          <a:graphicData uri="http://schemas.openxmlformats.org/presentationml/2006/ole">
            <mc:AlternateContent xmlns:mc="http://schemas.openxmlformats.org/markup-compatibility/2006">
              <mc:Choice xmlns:v="urn:schemas-microsoft-com:vml" Requires="v">
                <p:oleObj spid="_x0000_s6169" name="Visio" r:id="rId5" imgW="9395354" imgH="3710995" progId="Visio.Drawing.15">
                  <p:embed/>
                </p:oleObj>
              </mc:Choice>
              <mc:Fallback>
                <p:oleObj name="Visio" r:id="rId5" imgW="9395354" imgH="3710995" progId="Visio.Drawing.15">
                  <p:embed/>
                  <p:pic>
                    <p:nvPicPr>
                      <p:cNvPr id="0" name="Object 15"/>
                      <p:cNvPicPr>
                        <a:picLocks noChangeAspect="1" noChangeArrowheads="1"/>
                      </p:cNvPicPr>
                      <p:nvPr/>
                    </p:nvPicPr>
                    <p:blipFill>
                      <a:blip r:embed="rId6"/>
                      <a:srcRect/>
                      <a:stretch>
                        <a:fillRect/>
                      </a:stretch>
                    </p:blipFill>
                    <p:spPr bwMode="auto">
                      <a:xfrm>
                        <a:off x="118749" y="30632"/>
                        <a:ext cx="8818448" cy="4742439"/>
                      </a:xfrm>
                      <a:prstGeom prst="rect">
                        <a:avLst/>
                      </a:prstGeom>
                      <a:noFill/>
                    </p:spPr>
                  </p:pic>
                </p:oleObj>
              </mc:Fallback>
            </mc:AlternateContent>
          </a:graphicData>
        </a:graphic>
      </p:graphicFrame>
    </p:spTree>
  </p:cSld>
  <p:clrMapOvr>
    <a:masterClrMapping/>
  </p:clrMapOvr>
  <p:transition spd="slow" advClick="0" advTm="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355654" y="18433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系统层次结构</a:t>
            </a:r>
            <a:endPar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7" name="Rectangle 5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Rectangle 6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214" y="569523"/>
            <a:ext cx="3101609" cy="4206605"/>
          </a:xfrm>
          <a:prstGeom prst="rect">
            <a:avLst/>
          </a:prstGeom>
        </p:spPr>
      </p:pic>
      <p:pic>
        <p:nvPicPr>
          <p:cNvPr id="38" name="图片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048" y="560559"/>
            <a:ext cx="3101609" cy="4198984"/>
          </a:xfrm>
          <a:prstGeom prst="rect">
            <a:avLst/>
          </a:prstGeom>
        </p:spPr>
      </p:pic>
      <p:sp>
        <p:nvSpPr>
          <p:cNvPr id="39" name="文本框 38"/>
          <p:cNvSpPr txBox="1"/>
          <p:nvPr/>
        </p:nvSpPr>
        <p:spPr>
          <a:xfrm>
            <a:off x="2079203" y="4776128"/>
            <a:ext cx="1800200" cy="369332"/>
          </a:xfrm>
          <a:prstGeom prst="rect">
            <a:avLst/>
          </a:prstGeom>
          <a:noFill/>
        </p:spPr>
        <p:txBody>
          <a:bodyPr wrap="square" rtlCol="0">
            <a:spAutoFit/>
          </a:bodyPr>
          <a:lstStyle/>
          <a:p>
            <a:r>
              <a:rPr lang="zh-CN" altLang="en-US" dirty="0"/>
              <a:t>编辑公告</a:t>
            </a:r>
          </a:p>
        </p:txBody>
      </p:sp>
      <p:sp>
        <p:nvSpPr>
          <p:cNvPr id="49" name="文本框 48"/>
          <p:cNvSpPr txBox="1"/>
          <p:nvPr/>
        </p:nvSpPr>
        <p:spPr>
          <a:xfrm>
            <a:off x="5868144" y="4774168"/>
            <a:ext cx="1800200" cy="369332"/>
          </a:xfrm>
          <a:prstGeom prst="rect">
            <a:avLst/>
          </a:prstGeom>
          <a:noFill/>
        </p:spPr>
        <p:txBody>
          <a:bodyPr wrap="square" rtlCol="0">
            <a:spAutoFit/>
          </a:bodyPr>
          <a:lstStyle/>
          <a:p>
            <a:r>
              <a:rPr lang="zh-CN" altLang="en-US" dirty="0"/>
              <a:t>点击地图</a:t>
            </a:r>
          </a:p>
        </p:txBody>
      </p:sp>
    </p:spTree>
  </p:cSld>
  <p:clrMapOvr>
    <a:masterClrMapping/>
  </p:clrMapOvr>
  <p:transition spd="slow" advClick="0" advTm="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355654" y="18433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系统层次结构</a:t>
            </a:r>
            <a:endPar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7" name="Rectangle 5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Rectangle 6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文本框 38"/>
          <p:cNvSpPr txBox="1"/>
          <p:nvPr/>
        </p:nvSpPr>
        <p:spPr>
          <a:xfrm>
            <a:off x="2079203" y="4776128"/>
            <a:ext cx="1800200" cy="369332"/>
          </a:xfrm>
          <a:prstGeom prst="rect">
            <a:avLst/>
          </a:prstGeom>
          <a:noFill/>
        </p:spPr>
        <p:txBody>
          <a:bodyPr wrap="square" rtlCol="0">
            <a:spAutoFit/>
          </a:bodyPr>
          <a:lstStyle/>
          <a:p>
            <a:r>
              <a:rPr lang="zh-CN" altLang="en-US" dirty="0"/>
              <a:t>输入地址</a:t>
            </a:r>
          </a:p>
        </p:txBody>
      </p:sp>
      <p:sp>
        <p:nvSpPr>
          <p:cNvPr id="49" name="文本框 48"/>
          <p:cNvSpPr txBox="1"/>
          <p:nvPr/>
        </p:nvSpPr>
        <p:spPr>
          <a:xfrm>
            <a:off x="5868144" y="4774168"/>
            <a:ext cx="1800200" cy="369332"/>
          </a:xfrm>
          <a:prstGeom prst="rect">
            <a:avLst/>
          </a:prstGeom>
          <a:noFill/>
        </p:spPr>
        <p:txBody>
          <a:bodyPr wrap="square" rtlCol="0">
            <a:spAutoFit/>
          </a:bodyPr>
          <a:lstStyle/>
          <a:p>
            <a:r>
              <a:rPr lang="zh-CN" altLang="en-US" dirty="0"/>
              <a:t>赛后评价</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349" y="442276"/>
            <a:ext cx="3101609" cy="4206605"/>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2040" y="506663"/>
            <a:ext cx="3101609" cy="4198984"/>
          </a:xfrm>
          <a:prstGeom prst="rect">
            <a:avLst/>
          </a:prstGeom>
        </p:spPr>
      </p:pic>
    </p:spTree>
    <p:extLst>
      <p:ext uri="{BB962C8B-B14F-4D97-AF65-F5344CB8AC3E}">
        <p14:creationId xmlns:p14="http://schemas.microsoft.com/office/powerpoint/2010/main" val="903209760"/>
      </p:ext>
    </p:extLst>
  </p:cSld>
  <p:clrMapOvr>
    <a:masterClrMapping/>
  </p:clrMapOvr>
  <p:transition spd="slow" advClick="0" advTm="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355654" y="18433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系统层次结构</a:t>
            </a:r>
            <a:endPar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7" name="Rectangle 5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Rectangle 6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文本框 38"/>
          <p:cNvSpPr txBox="1"/>
          <p:nvPr/>
        </p:nvSpPr>
        <p:spPr>
          <a:xfrm>
            <a:off x="2079203" y="4776128"/>
            <a:ext cx="1800200" cy="369332"/>
          </a:xfrm>
          <a:prstGeom prst="rect">
            <a:avLst/>
          </a:prstGeom>
          <a:noFill/>
        </p:spPr>
        <p:txBody>
          <a:bodyPr wrap="square" rtlCol="0">
            <a:spAutoFit/>
          </a:bodyPr>
          <a:lstStyle/>
          <a:p>
            <a:r>
              <a:rPr lang="zh-CN" altLang="en-US" dirty="0"/>
              <a:t>查看他人信息</a:t>
            </a:r>
          </a:p>
        </p:txBody>
      </p:sp>
      <p:sp>
        <p:nvSpPr>
          <p:cNvPr id="49" name="文本框 48"/>
          <p:cNvSpPr txBox="1"/>
          <p:nvPr/>
        </p:nvSpPr>
        <p:spPr>
          <a:xfrm>
            <a:off x="5940152" y="4774168"/>
            <a:ext cx="1800200" cy="369332"/>
          </a:xfrm>
          <a:prstGeom prst="rect">
            <a:avLst/>
          </a:prstGeom>
          <a:noFill/>
        </p:spPr>
        <p:txBody>
          <a:bodyPr wrap="square" rtlCol="0">
            <a:spAutoFit/>
          </a:bodyPr>
          <a:lstStyle/>
          <a:p>
            <a:r>
              <a:rPr lang="zh-CN" altLang="en-US" dirty="0"/>
              <a:t>编辑个人资料</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496" y="640608"/>
            <a:ext cx="3101609" cy="4206605"/>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3378" y="575183"/>
            <a:ext cx="3101609" cy="4198984"/>
          </a:xfrm>
          <a:prstGeom prst="rect">
            <a:avLst/>
          </a:prstGeom>
        </p:spPr>
      </p:pic>
    </p:spTree>
    <p:extLst>
      <p:ext uri="{BB962C8B-B14F-4D97-AF65-F5344CB8AC3E}">
        <p14:creationId xmlns:p14="http://schemas.microsoft.com/office/powerpoint/2010/main" val="1646814227"/>
      </p:ext>
    </p:extLst>
  </p:cSld>
  <p:clrMapOvr>
    <a:masterClrMapping/>
  </p:clrMapOvr>
  <p:transition spd="slow" advClick="0" advTm="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PA_淘宝店chenying0907 9"/>
          <p:cNvGrpSpPr/>
          <p:nvPr>
            <p:custDataLst>
              <p:tags r:id="rId1"/>
            </p:custDataLst>
          </p:nvPr>
        </p:nvGrpSpPr>
        <p:grpSpPr>
          <a:xfrm>
            <a:off x="-1" y="-21236"/>
            <a:ext cx="3311528" cy="5164737"/>
            <a:chOff x="-1" y="-21236"/>
            <a:chExt cx="3311528" cy="5164737"/>
          </a:xfrm>
        </p:grpSpPr>
        <p:sp>
          <p:nvSpPr>
            <p:cNvPr id="3" name="淘宝店chenying0907 36"/>
            <p:cNvSpPr/>
            <p:nvPr/>
          </p:nvSpPr>
          <p:spPr bwMode="auto">
            <a:xfrm rot="5400000">
              <a:off x="-424350" y="344476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4"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PA_淘宝店chenying0907 10"/>
          <p:cNvSpPr/>
          <p:nvPr>
            <p:custDataLst>
              <p:tags r:id="rId2"/>
            </p:custDataLst>
          </p:nvPr>
        </p:nvSpPr>
        <p:spPr>
          <a:xfrm>
            <a:off x="480834" y="703128"/>
            <a:ext cx="2381945" cy="3737242"/>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文本框 11"/>
          <p:cNvSpPr txBox="1"/>
          <p:nvPr>
            <p:custDataLst>
              <p:tags r:id="rId3"/>
            </p:custDataLst>
          </p:nvPr>
        </p:nvSpPr>
        <p:spPr>
          <a:xfrm>
            <a:off x="695359" y="3403384"/>
            <a:ext cx="1091848" cy="584775"/>
          </a:xfrm>
          <a:prstGeom prst="rect">
            <a:avLst/>
          </a:prstGeom>
          <a:noFill/>
        </p:spPr>
        <p:txBody>
          <a:bodyPr wrap="square" lIns="0" rIns="0" rtlCol="0">
            <a:spAutoFit/>
          </a:bodyPr>
          <a:lstStyle/>
          <a:p>
            <a:pPr algn="dist"/>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目录</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3" name="PA_文本框 12"/>
          <p:cNvSpPr txBox="1"/>
          <p:nvPr>
            <p:custDataLst>
              <p:tags r:id="rId4"/>
            </p:custDataLst>
          </p:nvPr>
        </p:nvSpPr>
        <p:spPr>
          <a:xfrm>
            <a:off x="695359" y="3928625"/>
            <a:ext cx="1091848" cy="276999"/>
          </a:xfrm>
          <a:prstGeom prst="rect">
            <a:avLst/>
          </a:prstGeom>
          <a:noFill/>
        </p:spPr>
        <p:txBody>
          <a:bodyPr wrap="square" lIns="0" rIns="0" rtlCol="0">
            <a:spAutoFit/>
          </a:bodyPr>
          <a:lstStyle/>
          <a:p>
            <a:pPr algn="dist"/>
            <a:r>
              <a:rPr lang="en-US" altLang="zh-CN" sz="1200" dirty="0">
                <a:ln w="6350">
                  <a:noFill/>
                </a:ln>
                <a:solidFill>
                  <a:schemeClr val="bg1">
                    <a:lumMod val="50000"/>
                  </a:schemeClr>
                </a:solidFill>
                <a:latin typeface="微软雅黑 Light" panose="020B0502040204020203" pitchFamily="34" charset="-122"/>
                <a:ea typeface="微软雅黑 Light" panose="020B0502040204020203" pitchFamily="34" charset="-122"/>
              </a:rPr>
              <a:t>CONTENTS</a:t>
            </a:r>
            <a:endParaRPr lang="zh-CN" altLang="en-US" sz="1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2" name="PA_淘宝店chenying0907 1"/>
          <p:cNvGrpSpPr/>
          <p:nvPr>
            <p:custDataLst>
              <p:tags r:id="rId5"/>
            </p:custDataLst>
          </p:nvPr>
        </p:nvGrpSpPr>
        <p:grpSpPr>
          <a:xfrm>
            <a:off x="4241135" y="466433"/>
            <a:ext cx="1481252" cy="523220"/>
            <a:chOff x="4241135" y="664220"/>
            <a:chExt cx="1481252" cy="523220"/>
          </a:xfrm>
        </p:grpSpPr>
        <p:sp>
          <p:nvSpPr>
            <p:cNvPr id="17" name="PA_文本框 16"/>
            <p:cNvSpPr txBox="1"/>
            <p:nvPr>
              <p:custDataLst>
                <p:tags r:id="rId26"/>
              </p:custDataLst>
            </p:nvPr>
          </p:nvSpPr>
          <p:spPr>
            <a:xfrm>
              <a:off x="4241135" y="664220"/>
              <a:ext cx="522900"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27"/>
              </p:custDataLst>
            </p:nvPr>
          </p:nvSpPr>
          <p:spPr>
            <a:xfrm>
              <a:off x="5076056" y="741164"/>
              <a:ext cx="646331"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概述</a:t>
              </a:r>
            </a:p>
          </p:txBody>
        </p:sp>
        <p:grpSp>
          <p:nvGrpSpPr>
            <p:cNvPr id="40" name="PA_淘宝店chenying0907 39"/>
            <p:cNvGrpSpPr/>
            <p:nvPr>
              <p:custDataLst>
                <p:tags r:id="rId28"/>
              </p:custDataLst>
            </p:nvPr>
          </p:nvGrpSpPr>
          <p:grpSpPr>
            <a:xfrm>
              <a:off x="4542184" y="719179"/>
              <a:ext cx="307149" cy="413301"/>
              <a:chOff x="4211960" y="594800"/>
              <a:chExt cx="374475" cy="662059"/>
            </a:xfrm>
          </p:grpSpPr>
          <p:sp>
            <p:nvSpPr>
              <p:cNvPr id="37" name="直角三角形 36"/>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37" idx="4"/>
                <a:endCxn id="37"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7" name="PA_淘宝店chenying0907 6"/>
          <p:cNvGrpSpPr/>
          <p:nvPr>
            <p:custDataLst>
              <p:tags r:id="rId6"/>
            </p:custDataLst>
          </p:nvPr>
        </p:nvGrpSpPr>
        <p:grpSpPr>
          <a:xfrm>
            <a:off x="4241135" y="1281773"/>
            <a:ext cx="2635414" cy="523220"/>
            <a:chOff x="4241135" y="1479560"/>
            <a:chExt cx="2635414" cy="523220"/>
          </a:xfrm>
        </p:grpSpPr>
        <p:sp>
          <p:nvSpPr>
            <p:cNvPr id="22" name="PA_文本框 21"/>
            <p:cNvSpPr txBox="1"/>
            <p:nvPr>
              <p:custDataLst>
                <p:tags r:id="rId23"/>
              </p:custDataLst>
            </p:nvPr>
          </p:nvSpPr>
          <p:spPr>
            <a:xfrm>
              <a:off x="4241135" y="147956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3" name="PA_文本框 22"/>
            <p:cNvSpPr txBox="1"/>
            <p:nvPr>
              <p:custDataLst>
                <p:tags r:id="rId24"/>
              </p:custDataLst>
            </p:nvPr>
          </p:nvSpPr>
          <p:spPr>
            <a:xfrm>
              <a:off x="5076056" y="1556504"/>
              <a:ext cx="1800493"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系统级设计决策</a:t>
              </a:r>
            </a:p>
          </p:txBody>
        </p:sp>
        <p:grpSp>
          <p:nvGrpSpPr>
            <p:cNvPr id="41" name="PA_淘宝店chenying0907 40"/>
            <p:cNvGrpSpPr/>
            <p:nvPr>
              <p:custDataLst>
                <p:tags r:id="rId25"/>
              </p:custDataLst>
            </p:nvPr>
          </p:nvGrpSpPr>
          <p:grpSpPr>
            <a:xfrm>
              <a:off x="4542184" y="1534519"/>
              <a:ext cx="307149" cy="413301"/>
              <a:chOff x="4211960" y="594800"/>
              <a:chExt cx="374475" cy="662059"/>
            </a:xfrm>
          </p:grpSpPr>
          <p:sp>
            <p:nvSpPr>
              <p:cNvPr id="42" name="直角三角形 41"/>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2" idx="4"/>
                <a:endCxn id="42"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8" name="PA_淘宝店chenying0907 7"/>
          <p:cNvGrpSpPr/>
          <p:nvPr>
            <p:custDataLst>
              <p:tags r:id="rId7"/>
            </p:custDataLst>
          </p:nvPr>
        </p:nvGrpSpPr>
        <p:grpSpPr>
          <a:xfrm>
            <a:off x="4241135" y="2112353"/>
            <a:ext cx="2896639" cy="523220"/>
            <a:chOff x="4241135" y="2310140"/>
            <a:chExt cx="2896639" cy="523220"/>
          </a:xfrm>
        </p:grpSpPr>
        <p:sp>
          <p:nvSpPr>
            <p:cNvPr id="25" name="PA_文本框 24"/>
            <p:cNvSpPr txBox="1"/>
            <p:nvPr>
              <p:custDataLst>
                <p:tags r:id="rId20"/>
              </p:custDataLst>
            </p:nvPr>
          </p:nvSpPr>
          <p:spPr>
            <a:xfrm>
              <a:off x="4241135" y="231014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6" name="PA_文本框 25"/>
            <p:cNvSpPr txBox="1"/>
            <p:nvPr>
              <p:custDataLst>
                <p:tags r:id="rId21"/>
              </p:custDataLst>
            </p:nvPr>
          </p:nvSpPr>
          <p:spPr>
            <a:xfrm>
              <a:off x="5076056" y="2387084"/>
              <a:ext cx="2061718"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系统体系结构设计</a:t>
              </a:r>
            </a:p>
          </p:txBody>
        </p:sp>
        <p:grpSp>
          <p:nvGrpSpPr>
            <p:cNvPr id="44" name="PA_淘宝店chenying0907 43"/>
            <p:cNvGrpSpPr/>
            <p:nvPr>
              <p:custDataLst>
                <p:tags r:id="rId22"/>
              </p:custDataLst>
            </p:nvPr>
          </p:nvGrpSpPr>
          <p:grpSpPr>
            <a:xfrm>
              <a:off x="4542184" y="2365099"/>
              <a:ext cx="307149" cy="413301"/>
              <a:chOff x="4211960" y="594800"/>
              <a:chExt cx="374475" cy="662059"/>
            </a:xfrm>
          </p:grpSpPr>
          <p:sp>
            <p:nvSpPr>
              <p:cNvPr id="45" name="直角三角形 44"/>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a:stCxn id="45" idx="4"/>
                <a:endCxn id="45"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9" name="PA_淘宝店chenying0907 8"/>
          <p:cNvGrpSpPr/>
          <p:nvPr>
            <p:custDataLst>
              <p:tags r:id="rId8"/>
            </p:custDataLst>
          </p:nvPr>
        </p:nvGrpSpPr>
        <p:grpSpPr>
          <a:xfrm>
            <a:off x="4241135" y="2927693"/>
            <a:ext cx="2404581" cy="523220"/>
            <a:chOff x="4241135" y="3125480"/>
            <a:chExt cx="2404581" cy="523220"/>
          </a:xfrm>
        </p:grpSpPr>
        <p:sp>
          <p:nvSpPr>
            <p:cNvPr id="28" name="PA_文本框 27"/>
            <p:cNvSpPr txBox="1"/>
            <p:nvPr>
              <p:custDataLst>
                <p:tags r:id="rId17"/>
              </p:custDataLst>
            </p:nvPr>
          </p:nvSpPr>
          <p:spPr>
            <a:xfrm>
              <a:off x="4241135" y="3125480"/>
              <a:ext cx="590226"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9" name="PA_文本框 28"/>
            <p:cNvSpPr txBox="1"/>
            <p:nvPr>
              <p:custDataLst>
                <p:tags r:id="rId18"/>
              </p:custDataLst>
            </p:nvPr>
          </p:nvSpPr>
          <p:spPr>
            <a:xfrm>
              <a:off x="5076056" y="3202424"/>
              <a:ext cx="1569660"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其余各类设计</a:t>
              </a:r>
            </a:p>
          </p:txBody>
        </p:sp>
        <p:grpSp>
          <p:nvGrpSpPr>
            <p:cNvPr id="47" name="PA_淘宝店chenying0907 46"/>
            <p:cNvGrpSpPr/>
            <p:nvPr>
              <p:custDataLst>
                <p:tags r:id="rId19"/>
              </p:custDataLst>
            </p:nvPr>
          </p:nvGrpSpPr>
          <p:grpSpPr>
            <a:xfrm>
              <a:off x="4542184" y="3180439"/>
              <a:ext cx="307149" cy="413301"/>
              <a:chOff x="4211960" y="594800"/>
              <a:chExt cx="374475" cy="662059"/>
            </a:xfrm>
          </p:grpSpPr>
          <p:sp>
            <p:nvSpPr>
              <p:cNvPr id="48" name="直角三角形 47"/>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a:stCxn id="48" idx="4"/>
                <a:endCxn id="48"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14" name="PA_淘宝店chenying0907 13"/>
          <p:cNvGrpSpPr/>
          <p:nvPr>
            <p:custDataLst>
              <p:tags r:id="rId9"/>
            </p:custDataLst>
          </p:nvPr>
        </p:nvGrpSpPr>
        <p:grpSpPr>
          <a:xfrm>
            <a:off x="4241135" y="3591342"/>
            <a:ext cx="4482073" cy="612331"/>
            <a:chOff x="4241135" y="3789129"/>
            <a:chExt cx="4482073" cy="612331"/>
          </a:xfrm>
        </p:grpSpPr>
        <p:sp>
          <p:nvSpPr>
            <p:cNvPr id="31" name="PA_文本框 30"/>
            <p:cNvSpPr txBox="1"/>
            <p:nvPr>
              <p:custDataLst>
                <p:tags r:id="rId14"/>
              </p:custDataLst>
            </p:nvPr>
          </p:nvSpPr>
          <p:spPr>
            <a:xfrm>
              <a:off x="4241135" y="3789129"/>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2" name="PA_文本框 31"/>
            <p:cNvSpPr txBox="1"/>
            <p:nvPr>
              <p:custDataLst>
                <p:tags r:id="rId15"/>
              </p:custDataLst>
            </p:nvPr>
          </p:nvSpPr>
          <p:spPr>
            <a:xfrm>
              <a:off x="5076056" y="3866073"/>
              <a:ext cx="3647152"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需求的可追踪性及尚待解决的问题</a:t>
              </a:r>
            </a:p>
          </p:txBody>
        </p:sp>
        <p:grpSp>
          <p:nvGrpSpPr>
            <p:cNvPr id="50" name="PA_淘宝店chenying0907 49"/>
            <p:cNvGrpSpPr/>
            <p:nvPr>
              <p:custDataLst>
                <p:tags r:id="rId16"/>
              </p:custDataLst>
            </p:nvPr>
          </p:nvGrpSpPr>
          <p:grpSpPr>
            <a:xfrm>
              <a:off x="4542184" y="3988159"/>
              <a:ext cx="307149" cy="413301"/>
              <a:chOff x="4211960" y="594800"/>
              <a:chExt cx="374475" cy="662059"/>
            </a:xfrm>
          </p:grpSpPr>
          <p:sp>
            <p:nvSpPr>
              <p:cNvPr id="51" name="直角三角形 50"/>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51" idx="4"/>
                <a:endCxn id="51"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53" name="PA_淘宝店chenying0907 13"/>
          <p:cNvGrpSpPr/>
          <p:nvPr>
            <p:custDataLst>
              <p:tags r:id="rId10"/>
            </p:custDataLst>
          </p:nvPr>
        </p:nvGrpSpPr>
        <p:grpSpPr>
          <a:xfrm>
            <a:off x="4241135" y="4281523"/>
            <a:ext cx="1481252" cy="523220"/>
            <a:chOff x="4241135" y="3933200"/>
            <a:chExt cx="1481252" cy="523220"/>
          </a:xfrm>
        </p:grpSpPr>
        <p:sp>
          <p:nvSpPr>
            <p:cNvPr id="54" name="PA_文本框 30"/>
            <p:cNvSpPr txBox="1"/>
            <p:nvPr>
              <p:custDataLst>
                <p:tags r:id="rId11"/>
              </p:custDataLst>
            </p:nvPr>
          </p:nvSpPr>
          <p:spPr>
            <a:xfrm>
              <a:off x="4241135" y="393320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06</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5" name="PA_文本框 31"/>
            <p:cNvSpPr txBox="1"/>
            <p:nvPr>
              <p:custDataLst>
                <p:tags r:id="rId12"/>
              </p:custDataLst>
            </p:nvPr>
          </p:nvSpPr>
          <p:spPr>
            <a:xfrm>
              <a:off x="5076056" y="4010144"/>
              <a:ext cx="646331"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后记</a:t>
              </a:r>
            </a:p>
          </p:txBody>
        </p:sp>
        <p:grpSp>
          <p:nvGrpSpPr>
            <p:cNvPr id="56" name="PA_淘宝店chenying0907 49"/>
            <p:cNvGrpSpPr/>
            <p:nvPr>
              <p:custDataLst>
                <p:tags r:id="rId13"/>
              </p:custDataLst>
            </p:nvPr>
          </p:nvGrpSpPr>
          <p:grpSpPr>
            <a:xfrm>
              <a:off x="4542184" y="4010144"/>
              <a:ext cx="307149" cy="413301"/>
              <a:chOff x="4211960" y="630017"/>
              <a:chExt cx="374475" cy="662059"/>
            </a:xfrm>
          </p:grpSpPr>
          <p:sp>
            <p:nvSpPr>
              <p:cNvPr id="57" name="直角三角形 56"/>
              <p:cNvSpPr/>
              <p:nvPr/>
            </p:nvSpPr>
            <p:spPr>
              <a:xfrm rot="16200000">
                <a:off x="4068168" y="773809"/>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a:stCxn id="57" idx="4"/>
                <a:endCxn id="57" idx="0"/>
              </p:cNvCxnSpPr>
              <p:nvPr/>
            </p:nvCxnSpPr>
            <p:spPr>
              <a:xfrm flipH="1">
                <a:off x="4211960" y="630017"/>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advClick="0" advTm="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系统层次结构</a:t>
            </a:r>
          </a:p>
        </p:txBody>
      </p:sp>
      <p:sp>
        <p:nvSpPr>
          <p:cNvPr id="5" name="文本框 4"/>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6" name="文本框 5"/>
          <p:cNvSpPr txBox="1"/>
          <p:nvPr/>
        </p:nvSpPr>
        <p:spPr>
          <a:xfrm>
            <a:off x="6228184" y="4715510"/>
            <a:ext cx="1939925" cy="368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业务流图</a:t>
            </a:r>
          </a:p>
        </p:txBody>
      </p:sp>
      <p:sp>
        <p:nvSpPr>
          <p:cNvPr id="8" name="Rectangle 18"/>
          <p:cNvSpPr>
            <a:spLocks noChangeArrowheads="1"/>
          </p:cNvSpPr>
          <p:nvPr/>
        </p:nvSpPr>
        <p:spPr bwMode="auto">
          <a:xfrm>
            <a:off x="-180528" y="107250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324409956"/>
              </p:ext>
            </p:extLst>
          </p:nvPr>
        </p:nvGraphicFramePr>
        <p:xfrm>
          <a:off x="-612576" y="965398"/>
          <a:ext cx="5273675" cy="3260725"/>
        </p:xfrm>
        <a:graphic>
          <a:graphicData uri="http://schemas.openxmlformats.org/presentationml/2006/ole">
            <mc:AlternateContent xmlns:mc="http://schemas.openxmlformats.org/markup-compatibility/2006">
              <mc:Choice xmlns:v="urn:schemas-microsoft-com:vml" Requires="v">
                <p:oleObj spid="_x0000_s8227" name="Visio" r:id="rId5" imgW="7962997" imgH="4922489" progId="Visio.Drawing.15">
                  <p:embed/>
                </p:oleObj>
              </mc:Choice>
              <mc:Fallback>
                <p:oleObj name="Visio" r:id="rId5" imgW="7962997" imgH="4922489" progId="Visio.Drawing.15">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576" y="965398"/>
                        <a:ext cx="5273675" cy="326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2582268268"/>
              </p:ext>
            </p:extLst>
          </p:nvPr>
        </p:nvGraphicFramePr>
        <p:xfrm>
          <a:off x="3832171" y="146978"/>
          <a:ext cx="5403213" cy="4079145"/>
        </p:xfrm>
        <a:graphic>
          <a:graphicData uri="http://schemas.openxmlformats.org/presentationml/2006/ole">
            <mc:AlternateContent xmlns:mc="http://schemas.openxmlformats.org/markup-compatibility/2006">
              <mc:Choice xmlns:v="urn:schemas-microsoft-com:vml" Requires="v">
                <p:oleObj spid="_x0000_s8228" name="Visio" r:id="rId7" imgW="9875520" imgH="6895896" progId="Visio.Drawing.15">
                  <p:embed/>
                </p:oleObj>
              </mc:Choice>
              <mc:Fallback>
                <p:oleObj name="Visio" r:id="rId7" imgW="9875520" imgH="6895896" progId="Visio.Drawing.15">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2171" y="146978"/>
                        <a:ext cx="5403213" cy="4079145"/>
                      </a:xfrm>
                      <a:prstGeom prst="rect">
                        <a:avLst/>
                      </a:prstGeom>
                      <a:noFill/>
                    </p:spPr>
                  </p:pic>
                </p:oleObj>
              </mc:Fallback>
            </mc:AlternateContent>
          </a:graphicData>
        </a:graphic>
      </p:graphicFrame>
    </p:spTree>
  </p:cSld>
  <p:clrMapOvr>
    <a:masterClrMapping/>
  </p:clrMapOvr>
  <p:transition spd="slow" advClick="0" advTm="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91" name="PA_淘宝店chenying0907 59"/>
          <p:cNvSpPr>
            <a:spLocks noChangeArrowheads="1"/>
          </p:cNvSpPr>
          <p:nvPr>
            <p:custDataLst>
              <p:tags r:id="rId4"/>
            </p:custDataLst>
          </p:nvPr>
        </p:nvSpPr>
        <p:spPr bwMode="auto">
          <a:xfrm>
            <a:off x="312633" y="669120"/>
            <a:ext cx="4271938"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600" dirty="0">
                <a:latin typeface="微软雅黑" panose="020B0503020204020204" pitchFamily="34" charset="-122"/>
                <a:ea typeface="微软雅黑" panose="020B0503020204020204" pitchFamily="34" charset="-122"/>
                <a:cs typeface="Calibri" panose="020F0502020204030204" charset="0"/>
              </a:rPr>
              <a:t>1.</a:t>
            </a:r>
            <a:r>
              <a:rPr lang="zh-CN" altLang="en-US" sz="1600" dirty="0">
                <a:latin typeface="微软雅黑" panose="020B0503020204020204" pitchFamily="34" charset="-122"/>
                <a:ea typeface="微软雅黑" panose="020B0503020204020204" pitchFamily="34" charset="-122"/>
                <a:cs typeface="Calibri" panose="020F0502020204030204" charset="0"/>
              </a:rPr>
              <a:t>根据个人需要加入符合条件的公告：在探索界面，选择地图上的公告气泡，点击加入，显示所加入的群组。</a:t>
            </a:r>
          </a:p>
          <a:p>
            <a:r>
              <a:rPr lang="en-US" altLang="zh-CN" sz="1600" dirty="0">
                <a:latin typeface="微软雅黑" panose="020B0503020204020204" pitchFamily="34" charset="-122"/>
                <a:ea typeface="微软雅黑" panose="020B0503020204020204" pitchFamily="34" charset="-122"/>
                <a:cs typeface="Calibri" panose="020F0502020204030204" charset="0"/>
              </a:rPr>
              <a:t>2.</a:t>
            </a:r>
            <a:r>
              <a:rPr lang="zh-CN" altLang="en-US" sz="1600" dirty="0">
                <a:latin typeface="微软雅黑" panose="020B0503020204020204" pitchFamily="34" charset="-122"/>
                <a:ea typeface="微软雅黑" panose="020B0503020204020204" pitchFamily="34" charset="-122"/>
                <a:cs typeface="Calibri" panose="020F0502020204030204" charset="0"/>
              </a:rPr>
              <a:t>根据个人需要发起公告：在约球界面，选择地图上的公告气泡，点击发起活动，选择各项参数及说明，显示创建的群组。</a:t>
            </a:r>
          </a:p>
          <a:p>
            <a:r>
              <a:rPr lang="en-US" altLang="zh-CN" sz="1600" dirty="0">
                <a:latin typeface="微软雅黑" panose="020B0503020204020204" pitchFamily="34" charset="-122"/>
                <a:ea typeface="微软雅黑" panose="020B0503020204020204" pitchFamily="34" charset="-122"/>
                <a:cs typeface="Calibri" panose="020F0502020204030204" charset="0"/>
              </a:rPr>
              <a:t>3.</a:t>
            </a:r>
            <a:r>
              <a:rPr lang="zh-CN" altLang="en-US" sz="1600" dirty="0">
                <a:latin typeface="微软雅黑" panose="020B0503020204020204" pitchFamily="34" charset="-122"/>
                <a:ea typeface="微软雅黑" panose="020B0503020204020204" pitchFamily="34" charset="-122"/>
                <a:cs typeface="Calibri" panose="020F0502020204030204" charset="0"/>
              </a:rPr>
              <a:t>查看加入的群组：在群组界面，点击已加入的群组，可查看已加入的成员信息。</a:t>
            </a:r>
          </a:p>
          <a:p>
            <a:r>
              <a:rPr lang="en-US" altLang="zh-CN" sz="1600" dirty="0">
                <a:latin typeface="微软雅黑" panose="020B0503020204020204" pitchFamily="34" charset="-122"/>
                <a:ea typeface="微软雅黑" panose="020B0503020204020204" pitchFamily="34" charset="-122"/>
                <a:cs typeface="Calibri" panose="020F0502020204030204" charset="0"/>
              </a:rPr>
              <a:t>4.</a:t>
            </a:r>
            <a:r>
              <a:rPr lang="zh-CN" altLang="en-US" sz="1600" dirty="0">
                <a:latin typeface="微软雅黑" panose="020B0503020204020204" pitchFamily="34" charset="-122"/>
                <a:ea typeface="微软雅黑" panose="020B0503020204020204" pitchFamily="34" charset="-122"/>
                <a:cs typeface="Calibri" panose="020F0502020204030204" charset="0"/>
              </a:rPr>
              <a:t>查看我的个人信息：在我的界面，查看个人基本信息、他人评价、标签、星级评价以及关于开发者信息、对系统的设置。</a:t>
            </a:r>
          </a:p>
          <a:p>
            <a:r>
              <a:rPr lang="en-US" altLang="zh-CN" sz="1600" dirty="0">
                <a:latin typeface="微软雅黑" panose="020B0503020204020204" pitchFamily="34" charset="-122"/>
                <a:ea typeface="微软雅黑" panose="020B0503020204020204" pitchFamily="34" charset="-122"/>
                <a:cs typeface="Calibri" panose="020F0502020204030204" charset="0"/>
              </a:rPr>
              <a:t>5.</a:t>
            </a:r>
            <a:r>
              <a:rPr lang="zh-CN" altLang="en-US" sz="1600" dirty="0">
                <a:latin typeface="微软雅黑" panose="020B0503020204020204" pitchFamily="34" charset="-122"/>
                <a:ea typeface="微软雅黑" panose="020B0503020204020204" pitchFamily="34" charset="-122"/>
                <a:cs typeface="Calibri" panose="020F0502020204030204" charset="0"/>
              </a:rPr>
              <a:t>对他人实力进行评价：在约球结束后，对他人可进行文字、标签、星级评价。</a:t>
            </a:r>
          </a:p>
          <a:p>
            <a:r>
              <a:rPr lang="en-US" altLang="zh-CN" sz="1600" dirty="0">
                <a:latin typeface="微软雅黑" panose="020B0503020204020204" pitchFamily="34" charset="-122"/>
                <a:ea typeface="微软雅黑" panose="020B0503020204020204" pitchFamily="34" charset="-122"/>
                <a:cs typeface="Calibri" panose="020F0502020204030204" charset="0"/>
              </a:rPr>
              <a:t>6.</a:t>
            </a:r>
            <a:r>
              <a:rPr lang="zh-CN" altLang="en-US" sz="1600" dirty="0">
                <a:latin typeface="微软雅黑" panose="020B0503020204020204" pitchFamily="34" charset="-122"/>
                <a:ea typeface="微软雅黑" panose="020B0503020204020204" pitchFamily="34" charset="-122"/>
                <a:cs typeface="Calibri" panose="020F0502020204030204" charset="0"/>
              </a:rPr>
              <a:t>软件的运行：按不同需要可点击“探索”、“约球”、“群组”、“我的”四个按钮进入具体功能，可随时按下按钮切换界面。</a:t>
            </a:r>
          </a:p>
          <a:p>
            <a:r>
              <a:rPr lang="en-US" altLang="zh-CN" sz="1600" dirty="0">
                <a:latin typeface="微软雅黑" panose="020B0503020204020204" pitchFamily="34" charset="-122"/>
                <a:ea typeface="微软雅黑" panose="020B0503020204020204" pitchFamily="34" charset="-122"/>
                <a:cs typeface="Calibri" panose="020F0502020204030204" charset="0"/>
              </a:rPr>
              <a:t>7.</a:t>
            </a:r>
            <a:r>
              <a:rPr lang="zh-CN" altLang="en-US" sz="1600" dirty="0">
                <a:latin typeface="微软雅黑" panose="020B0503020204020204" pitchFamily="34" charset="-122"/>
                <a:ea typeface="微软雅黑" panose="020B0503020204020204" pitchFamily="34" charset="-122"/>
                <a:cs typeface="Calibri" panose="020F0502020204030204" charset="0"/>
              </a:rPr>
              <a:t>界面：软件的开始界面即探索界面，约球界面，群组界面，我的界面。</a:t>
            </a:r>
          </a:p>
        </p:txBody>
      </p:sp>
      <p:grpSp>
        <p:nvGrpSpPr>
          <p:cNvPr id="44097" name="PA_淘宝店chenying0907 65"/>
          <p:cNvGrpSpPr/>
          <p:nvPr>
            <p:custDataLst>
              <p:tags r:id="rId5"/>
            </p:custDataLst>
          </p:nvPr>
        </p:nvGrpSpPr>
        <p:grpSpPr bwMode="auto">
          <a:xfrm>
            <a:off x="5138103" y="1410773"/>
            <a:ext cx="3384550" cy="2488381"/>
            <a:chOff x="3243" y="1030"/>
            <a:chExt cx="2132" cy="1567"/>
          </a:xfrm>
        </p:grpSpPr>
        <p:sp>
          <p:nvSpPr>
            <p:cNvPr id="4409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99" name="Picture 67" descr="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0" name="Rectangle 68" descr="psb"/>
            <p:cNvSpPr>
              <a:spLocks noChangeArrowheads="1"/>
            </p:cNvSpPr>
            <p:nvPr/>
          </p:nvSpPr>
          <p:spPr bwMode="auto">
            <a:xfrm>
              <a:off x="3395" y="1099"/>
              <a:ext cx="1871" cy="1083"/>
            </a:xfrm>
            <a:prstGeom prst="rect">
              <a:avLst/>
            </a:prstGeom>
            <a:blipFill dpi="0" rotWithShape="1">
              <a:blip r:embed="rId10"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9" name="PA_淘宝店chenying0907 38"/>
          <p:cNvGrpSpPr/>
          <p:nvPr>
            <p:custDataLst>
              <p:tags r:id="rId6"/>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7"/>
            </p:custDataLst>
          </p:nvPr>
        </p:nvSpPr>
        <p:spPr bwMode="auto">
          <a:xfrm>
            <a:off x="250879" y="157032"/>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系统配置项设计</a:t>
            </a:r>
          </a:p>
        </p:txBody>
      </p:sp>
    </p:spTree>
  </p:cSld>
  <p:clrMapOvr>
    <a:masterClrMapping/>
  </p:clrMapOvr>
  <p:transition spd="slow" advClick="0" advTm="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40318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根据个人需要加入符合条件的公告</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782768237"/>
              </p:ext>
            </p:extLst>
          </p:nvPr>
        </p:nvGraphicFramePr>
        <p:xfrm>
          <a:off x="3922647" y="296091"/>
          <a:ext cx="5051425" cy="4602163"/>
        </p:xfrm>
        <a:graphic>
          <a:graphicData uri="http://schemas.openxmlformats.org/presentationml/2006/ole">
            <mc:AlternateContent xmlns:mc="http://schemas.openxmlformats.org/markup-compatibility/2006">
              <mc:Choice xmlns:v="urn:schemas-microsoft-com:vml" Requires="v">
                <p:oleObj spid="_x0000_s13322" name="Visio" r:id="rId8" imgW="5052139" imgH="4602637" progId="Visio.Drawing.15">
                  <p:embed/>
                </p:oleObj>
              </mc:Choice>
              <mc:Fallback>
                <p:oleObj name="Visio" r:id="rId8" imgW="5052139" imgH="4602637" progId="Visio.Drawing.15">
                  <p:embed/>
                  <p:pic>
                    <p:nvPicPr>
                      <p:cNvPr id="0"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2647" y="296091"/>
                        <a:ext cx="5051425" cy="460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86132079"/>
      </p:ext>
    </p:extLst>
  </p:cSld>
  <p:clrMapOvr>
    <a:masterClrMapping/>
  </p:clrMapOvr>
  <p:transition spd="slow" advClick="0" advTm="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根据个人需要发起公告</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230771113"/>
              </p:ext>
            </p:extLst>
          </p:nvPr>
        </p:nvGraphicFramePr>
        <p:xfrm>
          <a:off x="3023687" y="436974"/>
          <a:ext cx="6286500" cy="4602163"/>
        </p:xfrm>
        <a:graphic>
          <a:graphicData uri="http://schemas.openxmlformats.org/presentationml/2006/ole">
            <mc:AlternateContent xmlns:mc="http://schemas.openxmlformats.org/markup-compatibility/2006">
              <mc:Choice xmlns:v="urn:schemas-microsoft-com:vml" Requires="v">
                <p:oleObj spid="_x0000_s14346" name="Visio" r:id="rId8" imgW="7216255" imgH="4602637" progId="Visio.Drawing.15">
                  <p:embed/>
                </p:oleObj>
              </mc:Choice>
              <mc:Fallback>
                <p:oleObj name="Visio" r:id="rId8" imgW="7216255" imgH="4602637" progId="Visio.Drawing.15">
                  <p:embed/>
                  <p:pic>
                    <p:nvPicPr>
                      <p:cNvPr id="0" name="对象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23687" y="436974"/>
                        <a:ext cx="6286500" cy="460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17003838"/>
      </p:ext>
    </p:extLst>
  </p:cSld>
  <p:clrMapOvr>
    <a:masterClrMapping/>
  </p:clrMapOvr>
  <p:transition spd="slow" advClick="0" advTm="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查看我的个人信息</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267996948"/>
              </p:ext>
            </p:extLst>
          </p:nvPr>
        </p:nvGraphicFramePr>
        <p:xfrm>
          <a:off x="1490664" y="894174"/>
          <a:ext cx="6696744" cy="3753563"/>
        </p:xfrm>
        <a:graphic>
          <a:graphicData uri="http://schemas.openxmlformats.org/presentationml/2006/ole">
            <mc:AlternateContent xmlns:mc="http://schemas.openxmlformats.org/markup-compatibility/2006">
              <mc:Choice xmlns:v="urn:schemas-microsoft-com:vml" Requires="v">
                <p:oleObj spid="_x0000_s15370" name="Visio" r:id="rId8" imgW="5653969" imgH="3169888" progId="Visio.Drawing.15">
                  <p:embed/>
                </p:oleObj>
              </mc:Choice>
              <mc:Fallback>
                <p:oleObj name="Visio" r:id="rId8" imgW="5653969" imgH="3169888" progId="Visio.Drawing.15">
                  <p:embed/>
                  <p:pic>
                    <p:nvPicPr>
                      <p:cNvPr id="0" name="对象 8"/>
                      <p:cNvPicPr>
                        <a:picLocks noChangeAspect="1" noChangeArrowheads="1"/>
                      </p:cNvPicPr>
                      <p:nvPr/>
                    </p:nvPicPr>
                    <p:blipFill>
                      <a:blip r:embed="rId9"/>
                      <a:srcRect/>
                      <a:stretch>
                        <a:fillRect/>
                      </a:stretch>
                    </p:blipFill>
                    <p:spPr bwMode="auto">
                      <a:xfrm>
                        <a:off x="1490664" y="894174"/>
                        <a:ext cx="6696744" cy="3753563"/>
                      </a:xfrm>
                      <a:prstGeom prst="rect">
                        <a:avLst/>
                      </a:prstGeom>
                      <a:noFill/>
                    </p:spPr>
                  </p:pic>
                </p:oleObj>
              </mc:Fallback>
            </mc:AlternateContent>
          </a:graphicData>
        </a:graphic>
      </p:graphicFrame>
    </p:spTree>
    <p:extLst>
      <p:ext uri="{BB962C8B-B14F-4D97-AF65-F5344CB8AC3E}">
        <p14:creationId xmlns:p14="http://schemas.microsoft.com/office/powerpoint/2010/main" val="3406195082"/>
      </p:ext>
    </p:extLst>
  </p:cSld>
  <p:clrMapOvr>
    <a:masterClrMapping/>
  </p:clrMapOvr>
  <p:transition spd="slow" advClick="0" advTm="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评价</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981192331"/>
              </p:ext>
            </p:extLst>
          </p:nvPr>
        </p:nvGraphicFramePr>
        <p:xfrm>
          <a:off x="2605089" y="-12430"/>
          <a:ext cx="5148064" cy="5136404"/>
        </p:xfrm>
        <a:graphic>
          <a:graphicData uri="http://schemas.openxmlformats.org/presentationml/2006/ole">
            <mc:AlternateContent xmlns:mc="http://schemas.openxmlformats.org/markup-compatibility/2006">
              <mc:Choice xmlns:v="urn:schemas-microsoft-com:vml" Requires="v">
                <p:oleObj spid="_x0000_s16394" name="Visio" r:id="rId8" imgW="2804301" imgH="2796367" progId="Visio.Drawing.15">
                  <p:embed/>
                </p:oleObj>
              </mc:Choice>
              <mc:Fallback>
                <p:oleObj name="Visio" r:id="rId8" imgW="2804301" imgH="2796367" progId="Visio.Drawing.15">
                  <p:embed/>
                  <p:pic>
                    <p:nvPicPr>
                      <p:cNvPr id="0" name="对象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5089" y="-12430"/>
                        <a:ext cx="5148064" cy="5136404"/>
                      </a:xfrm>
                      <a:prstGeom prst="rect">
                        <a:avLst/>
                      </a:prstGeom>
                      <a:noFill/>
                    </p:spPr>
                  </p:pic>
                </p:oleObj>
              </mc:Fallback>
            </mc:AlternateContent>
          </a:graphicData>
        </a:graphic>
      </p:graphicFrame>
    </p:spTree>
    <p:extLst>
      <p:ext uri="{BB962C8B-B14F-4D97-AF65-F5344CB8AC3E}">
        <p14:creationId xmlns:p14="http://schemas.microsoft.com/office/powerpoint/2010/main" val="3252659844"/>
      </p:ext>
    </p:extLst>
  </p:cSld>
  <p:clrMapOvr>
    <a:masterClrMapping/>
  </p:clrMapOvr>
  <p:transition spd="slow" advClick="0" advTm="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PA_淘宝店chenying0907 38"/>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2"/>
            </p:custDataLst>
          </p:nvPr>
        </p:nvGrpSpPr>
        <p:grpSpPr bwMode="auto">
          <a:xfrm>
            <a:off x="5557520" y="1271270"/>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6"/>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3"/>
            </p:custDataLst>
          </p:nvPr>
        </p:nvSpPr>
        <p:spPr bwMode="auto">
          <a:xfrm>
            <a:off x="414709"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人工处理过程</a:t>
            </a:r>
          </a:p>
        </p:txBody>
      </p:sp>
      <p:sp>
        <p:nvSpPr>
          <p:cNvPr id="100" name="文本框 99"/>
          <p:cNvSpPr txBox="1"/>
          <p:nvPr/>
        </p:nvSpPr>
        <p:spPr>
          <a:xfrm>
            <a:off x="827584" y="1235797"/>
            <a:ext cx="3554623" cy="3477875"/>
          </a:xfrm>
          <a:prstGeom prst="rect">
            <a:avLst/>
          </a:prstGeom>
          <a:noFill/>
          <a:ln w="9525">
            <a:noFill/>
          </a:ln>
        </p:spPr>
        <p:txBody>
          <a:bodyPr wrap="square">
            <a:spAutoFit/>
          </a:bodyPr>
          <a:lstStyle/>
          <a:p>
            <a:pPr indent="0"/>
            <a:r>
              <a:rPr lang="zh-CN" altLang="en-US" sz="2800" b="1" dirty="0">
                <a:latin typeface="Cambria" panose="02040503050406030204" charset="0"/>
              </a:rPr>
              <a:t>人工处理过程</a:t>
            </a:r>
          </a:p>
          <a:p>
            <a:pPr marL="457200" lvl="0" indent="-457200">
              <a:buFont typeface="+mj-lt"/>
              <a:buAutoNum type="arabicPeriod"/>
            </a:pPr>
            <a:r>
              <a:rPr lang="zh-CN" altLang="zh-CN" sz="2400" dirty="0"/>
              <a:t>要求用户允许软件获取个人信息。</a:t>
            </a:r>
          </a:p>
          <a:p>
            <a:pPr marL="457200" lvl="0" indent="-457200">
              <a:buFont typeface="+mj-lt"/>
              <a:buAutoNum type="arabicPeriod"/>
            </a:pPr>
            <a:r>
              <a:rPr lang="zh-CN" altLang="zh-CN" sz="2400" dirty="0"/>
              <a:t>要求用户发布公告（发布者）</a:t>
            </a:r>
          </a:p>
          <a:p>
            <a:pPr marL="457200" lvl="0" indent="-457200">
              <a:buFont typeface="+mj-lt"/>
              <a:buAutoNum type="arabicPeriod"/>
            </a:pPr>
            <a:r>
              <a:rPr lang="zh-CN" altLang="zh-CN" sz="2400" dirty="0"/>
              <a:t>要求用户加入公告（寻球者）</a:t>
            </a:r>
          </a:p>
          <a:p>
            <a:pPr marL="457200" lvl="0" indent="-457200">
              <a:buFont typeface="+mj-lt"/>
              <a:buAutoNum type="arabicPeriod"/>
            </a:pPr>
            <a:r>
              <a:rPr lang="zh-CN" altLang="zh-CN" sz="2400" dirty="0"/>
              <a:t>要求用户评价其他用户</a:t>
            </a:r>
          </a:p>
        </p:txBody>
      </p:sp>
    </p:spTree>
  </p:cSld>
  <p:clrMapOvr>
    <a:masterClrMapping/>
  </p:clrMapOvr>
  <p:transition spd="slow" advClick="0" advTm="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执行概念</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3582955142"/>
              </p:ext>
            </p:extLst>
          </p:nvPr>
        </p:nvGraphicFramePr>
        <p:xfrm>
          <a:off x="2173780" y="157032"/>
          <a:ext cx="3690152" cy="5020022"/>
        </p:xfrm>
        <a:graphic>
          <a:graphicData uri="http://schemas.openxmlformats.org/presentationml/2006/ole">
            <mc:AlternateContent xmlns:mc="http://schemas.openxmlformats.org/markup-compatibility/2006">
              <mc:Choice xmlns:v="urn:schemas-microsoft-com:vml" Requires="v">
                <p:oleObj spid="_x0000_s17418" name="Visio" r:id="rId8" imgW="4968416" imgH="6758877" progId="Visio.Drawing.15">
                  <p:embed/>
                </p:oleObj>
              </mc:Choice>
              <mc:Fallback>
                <p:oleObj name="Visio" r:id="rId8" imgW="4968416" imgH="6758877" progId="Visio.Drawing.15">
                  <p:embed/>
                  <p:pic>
                    <p:nvPicPr>
                      <p:cNvPr id="0" name="对象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3780" y="157032"/>
                        <a:ext cx="3690152" cy="5020022"/>
                      </a:xfrm>
                      <a:prstGeom prst="rect">
                        <a:avLst/>
                      </a:prstGeom>
                      <a:noFill/>
                    </p:spPr>
                  </p:pic>
                </p:oleObj>
              </mc:Fallback>
            </mc:AlternateContent>
          </a:graphicData>
        </a:graphic>
      </p:graphicFrame>
    </p:spTree>
    <p:extLst>
      <p:ext uri="{BB962C8B-B14F-4D97-AF65-F5344CB8AC3E}">
        <p14:creationId xmlns:p14="http://schemas.microsoft.com/office/powerpoint/2010/main" val="1444149588"/>
      </p:ext>
    </p:extLst>
  </p:cSld>
  <p:clrMapOvr>
    <a:masterClrMapping/>
  </p:clrMapOvr>
  <p:transition spd="slow" advClick="0" advTm="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243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接口设计</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24" name="PA_淘宝店chenying0907 65"/>
          <p:cNvGrpSpPr/>
          <p:nvPr>
            <p:custDataLst>
              <p:tags r:id="rId6"/>
            </p:custDataLst>
          </p:nvPr>
        </p:nvGrpSpPr>
        <p:grpSpPr bwMode="auto">
          <a:xfrm>
            <a:off x="173959" y="1347614"/>
            <a:ext cx="3384550" cy="2488381"/>
            <a:chOff x="3243" y="1030"/>
            <a:chExt cx="2132" cy="1567"/>
          </a:xfrm>
        </p:grpSpPr>
        <p:sp>
          <p:nvSpPr>
            <p:cNvPr id="25"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6" name="Picture 67" descr="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68" descr="psb"/>
            <p:cNvSpPr>
              <a:spLocks noChangeArrowheads="1"/>
            </p:cNvSpPr>
            <p:nvPr/>
          </p:nvSpPr>
          <p:spPr bwMode="auto">
            <a:xfrm>
              <a:off x="3395" y="1099"/>
              <a:ext cx="1871" cy="1083"/>
            </a:xfrm>
            <a:prstGeom prst="rect">
              <a:avLst/>
            </a:prstGeom>
            <a:blipFill dpi="0" rotWithShape="1">
              <a:blip r:embed="rId9"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 name="矩形 7"/>
          <p:cNvSpPr/>
          <p:nvPr/>
        </p:nvSpPr>
        <p:spPr>
          <a:xfrm>
            <a:off x="3696584" y="632565"/>
            <a:ext cx="5354512" cy="3726854"/>
          </a:xfrm>
          <a:prstGeom prst="rect">
            <a:avLst/>
          </a:prstGeom>
        </p:spPr>
        <p:txBody>
          <a:bodyPr wrap="square">
            <a:spAutoFit/>
          </a:bodyPr>
          <a:lstStyle/>
          <a:p>
            <a:pPr algn="just">
              <a:lnSpc>
                <a:spcPct val="156000"/>
              </a:lnSpc>
              <a:spcBef>
                <a:spcPts val="1400"/>
              </a:spcBef>
              <a:spcAft>
                <a:spcPts val="1450"/>
              </a:spcAft>
            </a:pPr>
            <a:r>
              <a:rPr lang="zh-CN" altLang="zh-CN" sz="2800" b="1" kern="100" dirty="0">
                <a:latin typeface="Cambria" panose="02040503050406030204" pitchFamily="18" charset="0"/>
              </a:rPr>
              <a:t>外部接口需求</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用户接口：</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以地图为主页面的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设计，以聊天室为主页面的公告设计。</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硬件接口：</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对腾讯云的访问</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软件接口</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腾讯地图</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api</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腾讯云即时通讯</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通信接口的需求。</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腾讯云通信接口</a:t>
            </a:r>
          </a:p>
        </p:txBody>
      </p:sp>
    </p:spTree>
    <p:extLst>
      <p:ext uri="{BB962C8B-B14F-4D97-AF65-F5344CB8AC3E}">
        <p14:creationId xmlns:p14="http://schemas.microsoft.com/office/powerpoint/2010/main" val="35189581"/>
      </p:ext>
    </p:extLst>
  </p:cSld>
  <p:clrMapOvr>
    <a:masterClrMapping/>
  </p:clrMapOvr>
  <p:transition spd="slow" advClick="0" advTm="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243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接口设计</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28" name="PA_淘宝店chenying0907 10"/>
          <p:cNvGrpSpPr/>
          <p:nvPr>
            <p:custDataLst>
              <p:tags r:id="rId6"/>
            </p:custDataLst>
          </p:nvPr>
        </p:nvGrpSpPr>
        <p:grpSpPr bwMode="auto">
          <a:xfrm>
            <a:off x="5611029" y="1194679"/>
            <a:ext cx="3675063" cy="2475676"/>
            <a:chOff x="0" y="0"/>
            <a:chExt cx="2724" cy="1835"/>
          </a:xfrm>
        </p:grpSpPr>
        <p:sp>
          <p:nvSpPr>
            <p:cNvPr id="29"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 name="Group 12"/>
            <p:cNvGrpSpPr/>
            <p:nvPr/>
          </p:nvGrpSpPr>
          <p:grpSpPr bwMode="auto">
            <a:xfrm>
              <a:off x="240" y="0"/>
              <a:ext cx="2246" cy="1810"/>
              <a:chOff x="0" y="0"/>
              <a:chExt cx="2556" cy="1958"/>
            </a:xfrm>
          </p:grpSpPr>
          <p:pic>
            <p:nvPicPr>
              <p:cNvPr id="31" name="Picture 13" descr="apple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14" descr="Money"/>
              <p:cNvSpPr>
                <a:spLocks noChangeArrowheads="1"/>
              </p:cNvSpPr>
              <p:nvPr/>
            </p:nvSpPr>
            <p:spPr bwMode="auto">
              <a:xfrm>
                <a:off x="99" y="100"/>
                <a:ext cx="2358" cy="1336"/>
              </a:xfrm>
              <a:prstGeom prst="rect">
                <a:avLst/>
              </a:prstGeom>
              <a:blipFill dpi="0" rotWithShape="1">
                <a:blip r:embed="rId9"/>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1" name="矩形 10"/>
          <p:cNvSpPr/>
          <p:nvPr/>
        </p:nvSpPr>
        <p:spPr>
          <a:xfrm>
            <a:off x="422600" y="538187"/>
            <a:ext cx="4572000" cy="1233864"/>
          </a:xfrm>
          <a:prstGeom prst="rect">
            <a:avLst/>
          </a:prstGeom>
        </p:spPr>
        <p:txBody>
          <a:bodyPr>
            <a:spAutoFit/>
          </a:bodyPr>
          <a:lstStyle/>
          <a:p>
            <a:pPr algn="just">
              <a:lnSpc>
                <a:spcPct val="156000"/>
              </a:lnSpc>
              <a:spcBef>
                <a:spcPts val="1400"/>
              </a:spcBef>
              <a:spcAft>
                <a:spcPts val="1450"/>
              </a:spcAft>
            </a:pPr>
            <a:r>
              <a:rPr lang="zh-CN" altLang="zh-CN" sz="2800" b="1" kern="100" dirty="0">
                <a:latin typeface="Cambria" panose="02040503050406030204" pitchFamily="18" charset="0"/>
              </a:rPr>
              <a:t>内部接口需求</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约球小程序与数据库之间的内部接口</a:t>
            </a:r>
          </a:p>
        </p:txBody>
      </p:sp>
      <p:sp>
        <p:nvSpPr>
          <p:cNvPr id="13" name="矩形 12"/>
          <p:cNvSpPr/>
          <p:nvPr/>
        </p:nvSpPr>
        <p:spPr>
          <a:xfrm>
            <a:off x="428497" y="3670355"/>
            <a:ext cx="4572000" cy="646331"/>
          </a:xfrm>
          <a:prstGeom prst="rect">
            <a:avLst/>
          </a:prstGeom>
        </p:spPr>
        <p:txBody>
          <a:bodyPr>
            <a:spAutoFit/>
          </a:bodyPr>
          <a:lstStyle/>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软件实现体还没有设计，所以暂且只能举例一种内部结口</a:t>
            </a:r>
          </a:p>
        </p:txBody>
      </p:sp>
      <p:graphicFrame>
        <p:nvGraphicFramePr>
          <p:cNvPr id="14" name="表格 13"/>
          <p:cNvGraphicFramePr>
            <a:graphicFrameLocks noGrp="1"/>
          </p:cNvGraphicFramePr>
          <p:nvPr>
            <p:extLst>
              <p:ext uri="{D42A27DB-BD31-4B8C-83A1-F6EECF244321}">
                <p14:modId xmlns:p14="http://schemas.microsoft.com/office/powerpoint/2010/main" val="2783984476"/>
              </p:ext>
            </p:extLst>
          </p:nvPr>
        </p:nvGraphicFramePr>
        <p:xfrm>
          <a:off x="301739" y="1970072"/>
          <a:ext cx="5411470" cy="1440180"/>
        </p:xfrm>
        <a:graphic>
          <a:graphicData uri="http://schemas.openxmlformats.org/drawingml/2006/table">
            <a:tbl>
              <a:tblPr>
                <a:tableStyleId>{5C22544A-7EE6-4342-B048-85BDC9FD1C3A}</a:tableStyleId>
              </a:tblPr>
              <a:tblGrid>
                <a:gridCol w="2705735">
                  <a:extLst>
                    <a:ext uri="{9D8B030D-6E8A-4147-A177-3AD203B41FA5}">
                      <a16:colId xmlns:a16="http://schemas.microsoft.com/office/drawing/2014/main" val="61240080"/>
                    </a:ext>
                  </a:extLst>
                </a:gridCol>
                <a:gridCol w="2705735">
                  <a:extLst>
                    <a:ext uri="{9D8B030D-6E8A-4147-A177-3AD203B41FA5}">
                      <a16:colId xmlns:a16="http://schemas.microsoft.com/office/drawing/2014/main" val="305912612"/>
                    </a:ext>
                  </a:extLst>
                </a:gridCol>
              </a:tblGrid>
              <a:tr h="0">
                <a:tc>
                  <a:txBody>
                    <a:bodyPr/>
                    <a:lstStyle/>
                    <a:p>
                      <a:pPr algn="just">
                        <a:spcAft>
                          <a:spcPts val="0"/>
                        </a:spcAft>
                      </a:pPr>
                      <a:r>
                        <a:rPr lang="zh-CN" sz="1050" kern="100">
                          <a:effectLst/>
                        </a:rPr>
                        <a:t>接口名称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接口描述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0878065"/>
                  </a:ext>
                </a:extLst>
              </a:tr>
              <a:tr h="1016000">
                <a:tc>
                  <a:txBody>
                    <a:bodyPr/>
                    <a:lstStyle/>
                    <a:p>
                      <a:pPr algn="just">
                        <a:spcAft>
                          <a:spcPts val="0"/>
                        </a:spcAft>
                      </a:pPr>
                      <a:r>
                        <a:rPr lang="zh-CN" sz="1050" kern="100" dirty="0">
                          <a:effectLst/>
                        </a:rPr>
                        <a:t>约球小程序与</a:t>
                      </a:r>
                      <a:r>
                        <a:rPr lang="en-US" sz="1050" kern="100" dirty="0" err="1">
                          <a:effectLst/>
                        </a:rPr>
                        <a:t>mysql</a:t>
                      </a:r>
                      <a:r>
                        <a:rPr lang="zh-CN" sz="1050" kern="100" dirty="0">
                          <a:effectLst/>
                        </a:rPr>
                        <a:t>之间的接口</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err="1">
                          <a:effectLst/>
                        </a:rPr>
                        <a:t>Const</a:t>
                      </a:r>
                      <a:r>
                        <a:rPr lang="en-US" sz="1050" kern="100" dirty="0">
                          <a:effectLst/>
                        </a:rPr>
                        <a:t>{</a:t>
                      </a:r>
                      <a:r>
                        <a:rPr lang="en-US" sz="1050" kern="100" dirty="0" err="1">
                          <a:effectLst/>
                        </a:rPr>
                        <a:t>mysql</a:t>
                      </a:r>
                      <a:r>
                        <a:rPr lang="en-US" sz="1050" kern="100" dirty="0">
                          <a:effectLst/>
                        </a:rPr>
                        <a:t>}=require('../</a:t>
                      </a:r>
                      <a:r>
                        <a:rPr lang="en-US" sz="1050" kern="100" dirty="0" err="1">
                          <a:effectLst/>
                        </a:rPr>
                        <a:t>qcloud</a:t>
                      </a:r>
                      <a:r>
                        <a:rPr lang="en-US" sz="1050" kern="100" dirty="0">
                          <a:effectLst/>
                        </a:rPr>
                        <a:t>') </a:t>
                      </a:r>
                      <a:r>
                        <a:rPr lang="en-US" sz="1050" kern="100" dirty="0" err="1">
                          <a:effectLst/>
                        </a:rPr>
                        <a:t>module.exports</a:t>
                      </a:r>
                      <a:r>
                        <a:rPr lang="en-US" sz="1050" kern="100" dirty="0">
                          <a:effectLst/>
                        </a:rPr>
                        <a:t> = </a:t>
                      </a:r>
                      <a:r>
                        <a:rPr lang="en-US" sz="1050" kern="100" dirty="0" err="1">
                          <a:effectLst/>
                        </a:rPr>
                        <a:t>async</a:t>
                      </a:r>
                      <a:r>
                        <a:rPr lang="en-US" sz="1050" kern="100" dirty="0">
                          <a:effectLst/>
                        </a:rPr>
                        <a:t> </a:t>
                      </a:r>
                      <a:r>
                        <a:rPr lang="en-US" sz="1050" kern="100" dirty="0" err="1">
                          <a:effectLst/>
                        </a:rPr>
                        <a:t>ctx</a:t>
                      </a:r>
                      <a:r>
                        <a:rPr lang="en-US" sz="1050" kern="100" dirty="0">
                          <a:effectLst/>
                        </a:rPr>
                        <a:t> =&gt; {</a:t>
                      </a:r>
                      <a:endParaRPr lang="zh-CN" sz="1050" kern="100" dirty="0">
                        <a:effectLst/>
                      </a:endParaRPr>
                    </a:p>
                    <a:p>
                      <a:pPr algn="just">
                        <a:spcAft>
                          <a:spcPts val="0"/>
                        </a:spcAft>
                      </a:pPr>
                      <a:r>
                        <a:rPr lang="en-US" sz="1050" kern="100" dirty="0" err="1">
                          <a:effectLst/>
                        </a:rPr>
                        <a:t>var</a:t>
                      </a:r>
                      <a:r>
                        <a:rPr lang="en-US" sz="1050" kern="100" dirty="0">
                          <a:effectLst/>
                        </a:rPr>
                        <a:t> result = await </a:t>
                      </a:r>
                      <a:r>
                        <a:rPr lang="en-US" sz="1050" kern="100" dirty="0" err="1">
                          <a:effectLst/>
                        </a:rPr>
                        <a:t>mysql</a:t>
                      </a:r>
                      <a:r>
                        <a:rPr lang="en-US" sz="1050" kern="100" dirty="0">
                          <a:effectLst/>
                        </a:rPr>
                        <a:t>('user')</a:t>
                      </a:r>
                      <a:endParaRPr lang="zh-CN" sz="1050" kern="100" dirty="0">
                        <a:effectLst/>
                      </a:endParaRPr>
                    </a:p>
                    <a:p>
                      <a:pPr algn="just">
                        <a:spcAft>
                          <a:spcPts val="0"/>
                        </a:spcAft>
                      </a:pPr>
                      <a:r>
                        <a:rPr lang="en-US" sz="1050" kern="100" dirty="0" err="1">
                          <a:effectLst/>
                        </a:rPr>
                        <a:t>ctx.state.data</a:t>
                      </a:r>
                      <a:r>
                        <a:rPr lang="en-US" sz="1050" kern="100" dirty="0">
                          <a:effectLst/>
                        </a:rPr>
                        <a:t> = {</a:t>
                      </a:r>
                      <a:endParaRPr lang="zh-CN" sz="1050" kern="100" dirty="0">
                        <a:effectLst/>
                      </a:endParaRPr>
                    </a:p>
                    <a:p>
                      <a:pPr algn="just">
                        <a:spcAft>
                          <a:spcPts val="0"/>
                        </a:spcAft>
                      </a:pPr>
                      <a:r>
                        <a:rPr lang="en-US" sz="1050" kern="100" dirty="0">
                          <a:effectLst/>
                        </a:rPr>
                        <a:t> </a:t>
                      </a:r>
                      <a:r>
                        <a:rPr lang="en-US" sz="1050" kern="100" dirty="0" err="1">
                          <a:effectLst/>
                        </a:rPr>
                        <a:t>msg</a:t>
                      </a:r>
                      <a:r>
                        <a:rPr lang="en-US" sz="1050" kern="100" dirty="0">
                          <a:effectLst/>
                        </a:rPr>
                        <a:t>: result</a:t>
                      </a:r>
                      <a:endParaRPr lang="zh-CN" sz="1050" kern="100" dirty="0">
                        <a:effectLst/>
                      </a:endParaRPr>
                    </a:p>
                    <a:p>
                      <a:pPr algn="just">
                        <a:spcAft>
                          <a:spcPts val="0"/>
                        </a:spcAft>
                      </a:pPr>
                      <a:r>
                        <a:rPr lang="en-US" sz="1050" kern="100" dirty="0">
                          <a:effectLst/>
                        </a:rPr>
                        <a:t>   }</a:t>
                      </a:r>
                      <a:endParaRPr lang="zh-CN" sz="1050" kern="100" dirty="0">
                        <a:effectLst/>
                      </a:endParaRPr>
                    </a:p>
                    <a:p>
                      <a:pPr algn="just">
                        <a:spcAft>
                          <a:spcPts val="0"/>
                        </a:spcAft>
                      </a:pPr>
                      <a:r>
                        <a:rPr lang="en-US" sz="1050" kern="100" dirty="0">
                          <a:effectLst/>
                        </a:rPr>
                        <a:t> }</a:t>
                      </a:r>
                      <a:endParaRPr lang="zh-CN" sz="1050" kern="100" dirty="0">
                        <a:effectLst/>
                      </a:endParaRPr>
                    </a:p>
                    <a:p>
                      <a:pPr algn="just">
                        <a:spcAft>
                          <a:spcPts val="0"/>
                        </a:spcAft>
                      </a:pPr>
                      <a:r>
                        <a:rPr lang="en-US" sz="1050" kern="100" dirty="0">
                          <a:effectLst/>
                        </a:rPr>
                        <a:t> </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0509497"/>
                  </a:ext>
                </a:extLst>
              </a:tr>
            </a:tbl>
          </a:graphicData>
        </a:graphic>
      </p:graphicFrame>
    </p:spTree>
    <p:extLst>
      <p:ext uri="{BB962C8B-B14F-4D97-AF65-F5344CB8AC3E}">
        <p14:creationId xmlns:p14="http://schemas.microsoft.com/office/powerpoint/2010/main" val="812752464"/>
      </p:ext>
    </p:extLst>
  </p:cSld>
  <p:clrMapOvr>
    <a:masterClrMapping/>
  </p:clrMapOvr>
  <p:transition spd="slow" advClick="0" advTm="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726837"/>
            <a:ext cx="792480" cy="46037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概述</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187142"/>
            <a:ext cx="2286000" cy="1060450"/>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sym typeface="+mn-ea"/>
              </a:rPr>
              <a:t>标识、文档概述</a:t>
            </a:r>
            <a:endParaRPr lang="zh-CN" altLang="en-US"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系统概述</a:t>
            </a:r>
          </a:p>
          <a:p>
            <a:pPr indent="0">
              <a:lnSpc>
                <a:spcPct val="150000"/>
              </a:lnSpc>
              <a:buClr>
                <a:schemeClr val="accent3"/>
              </a:buClr>
              <a:buFont typeface="Wingdings" panose="05000000000000000000" pitchFamily="2" charset="2"/>
              <a:buNone/>
            </a:pPr>
            <a:endParaRPr lang="zh-CN" altLang="en-US" sz="1050" dirty="0">
              <a:solidFill>
                <a:schemeClr val="bg1">
                  <a:lumMod val="50000"/>
                </a:schemeClr>
              </a:solidFill>
              <a:latin typeface="微软雅黑 Light" panose="020B0502040204020203" pitchFamily="34" charset="-122"/>
              <a:ea typeface="微软雅黑 Light" panose="020B0502040204020203" pitchFamily="34" charset="-122"/>
            </a:endParaRPr>
          </a:p>
          <a:p>
            <a:pPr indent="0">
              <a:lnSpc>
                <a:spcPct val="150000"/>
              </a:lnSpc>
              <a:buClr>
                <a:schemeClr val="accent3"/>
              </a:buClr>
              <a:buFont typeface="Wingdings" panose="05000000000000000000" pitchFamily="2" charset="2"/>
              <a:buNone/>
            </a:pP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44480" y="2262714"/>
            <a:ext cx="2031325"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其余各类设计</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4048339"/>
      </p:ext>
    </p:extLst>
  </p:cSld>
  <p:clrMapOvr>
    <a:masterClrMapping/>
  </p:clrMapOvr>
  <p:transition spd="slow" advClick="0" advTm="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3" name="PA_任意多边形 57"/>
          <p:cNvSpPr/>
          <p:nvPr>
            <p:custDataLst>
              <p:tags r:id="rId1"/>
            </p:custDataLst>
          </p:nvPr>
        </p:nvSpPr>
        <p:spPr bwMode="auto">
          <a:xfrm>
            <a:off x="1744115" y="2512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9" name="PA_任意多边形 63"/>
          <p:cNvSpPr/>
          <p:nvPr>
            <p:custDataLst>
              <p:tags r:id="rId2"/>
            </p:custDataLst>
          </p:nvPr>
        </p:nvSpPr>
        <p:spPr bwMode="auto">
          <a:xfrm>
            <a:off x="5859550" y="2341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6" name="PA_任意多边形 60"/>
          <p:cNvSpPr/>
          <p:nvPr>
            <p:custDataLst>
              <p:tags r:id="rId3"/>
            </p:custDataLst>
          </p:nvPr>
        </p:nvSpPr>
        <p:spPr bwMode="auto">
          <a:xfrm>
            <a:off x="3849140" y="3230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grpSp>
        <p:nvGrpSpPr>
          <p:cNvPr id="51" name="PA_淘宝店chenying0907 50"/>
          <p:cNvGrpSpPr/>
          <p:nvPr>
            <p:custDataLst>
              <p:tags r:id="rId4"/>
            </p:custDataLst>
          </p:nvPr>
        </p:nvGrpSpPr>
        <p:grpSpPr>
          <a:xfrm>
            <a:off x="-36512" y="0"/>
            <a:ext cx="620750" cy="791858"/>
            <a:chOff x="0" y="-21236"/>
            <a:chExt cx="3311527" cy="4224338"/>
          </a:xfrm>
        </p:grpSpPr>
        <p:sp>
          <p:nvSpPr>
            <p:cNvPr id="52"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PA_文本框 4"/>
          <p:cNvSpPr txBox="1">
            <a:spLocks noChangeArrowheads="1"/>
          </p:cNvSpPr>
          <p:nvPr>
            <p:custDataLst>
              <p:tags r:id="rId5"/>
            </p:custDataLst>
          </p:nvPr>
        </p:nvSpPr>
        <p:spPr bwMode="auto">
          <a:xfrm>
            <a:off x="212762" y="179892"/>
            <a:ext cx="1243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运行设计</a:t>
            </a:r>
          </a:p>
        </p:txBody>
      </p:sp>
      <p:sp>
        <p:nvSpPr>
          <p:cNvPr id="14392" name="PA_椭圆 56"/>
          <p:cNvSpPr>
            <a:spLocks noChangeArrowheads="1"/>
          </p:cNvSpPr>
          <p:nvPr>
            <p:custDataLst>
              <p:tags r:id="rId6"/>
            </p:custDataLst>
          </p:nvPr>
        </p:nvSpPr>
        <p:spPr bwMode="auto">
          <a:xfrm>
            <a:off x="1980264" y="773228"/>
            <a:ext cx="831469" cy="828895"/>
          </a:xfrm>
          <a:prstGeom prst="ellipse">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4" name="PA_淘宝店chenying0907 78"/>
          <p:cNvGrpSpPr/>
          <p:nvPr>
            <p:custDataLst>
              <p:tags r:id="rId7"/>
            </p:custDataLst>
          </p:nvPr>
        </p:nvGrpSpPr>
        <p:grpSpPr bwMode="auto">
          <a:xfrm>
            <a:off x="2203686" y="950041"/>
            <a:ext cx="384625" cy="468198"/>
            <a:chOff x="1074" y="1354"/>
            <a:chExt cx="272" cy="331"/>
          </a:xfrm>
        </p:grpSpPr>
        <p:sp>
          <p:nvSpPr>
            <p:cNvPr id="14404" name="淘宝店chenying0907 68"/>
            <p:cNvSpPr/>
            <p:nvPr/>
          </p:nvSpPr>
          <p:spPr bwMode="auto">
            <a:xfrm>
              <a:off x="1144" y="1354"/>
              <a:ext cx="202" cy="208"/>
            </a:xfrm>
            <a:custGeom>
              <a:avLst/>
              <a:gdLst>
                <a:gd name="T0" fmla="*/ 62 w 123"/>
                <a:gd name="T1" fmla="*/ 33 h 127"/>
                <a:gd name="T2" fmla="*/ 49 w 123"/>
                <a:gd name="T3" fmla="*/ 30 h 127"/>
                <a:gd name="T4" fmla="*/ 49 w 123"/>
                <a:gd name="T5" fmla="*/ 0 h 127"/>
                <a:gd name="T6" fmla="*/ 0 w 123"/>
                <a:gd name="T7" fmla="*/ 48 h 127"/>
                <a:gd name="T8" fmla="*/ 49 w 123"/>
                <a:gd name="T9" fmla="*/ 95 h 127"/>
                <a:gd name="T10" fmla="*/ 49 w 123"/>
                <a:gd name="T11" fmla="*/ 65 h 127"/>
                <a:gd name="T12" fmla="*/ 96 w 123"/>
                <a:gd name="T13" fmla="*/ 107 h 127"/>
                <a:gd name="T14" fmla="*/ 78 w 123"/>
                <a:gd name="T15" fmla="*/ 127 h 127"/>
                <a:gd name="T16" fmla="*/ 115 w 123"/>
                <a:gd name="T17" fmla="*/ 98 h 127"/>
                <a:gd name="T18" fmla="*/ 62 w 123"/>
                <a:gd name="T19" fmla="*/ 3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2" y="33"/>
                  </a:moveTo>
                  <a:cubicBezTo>
                    <a:pt x="57" y="31"/>
                    <a:pt x="53" y="30"/>
                    <a:pt x="49" y="30"/>
                  </a:cubicBezTo>
                  <a:cubicBezTo>
                    <a:pt x="49" y="0"/>
                    <a:pt x="49" y="0"/>
                    <a:pt x="49" y="0"/>
                  </a:cubicBezTo>
                  <a:cubicBezTo>
                    <a:pt x="0" y="48"/>
                    <a:pt x="0" y="48"/>
                    <a:pt x="0" y="48"/>
                  </a:cubicBezTo>
                  <a:cubicBezTo>
                    <a:pt x="49" y="95"/>
                    <a:pt x="49" y="95"/>
                    <a:pt x="49" y="95"/>
                  </a:cubicBezTo>
                  <a:cubicBezTo>
                    <a:pt x="49" y="65"/>
                    <a:pt x="49" y="65"/>
                    <a:pt x="49" y="65"/>
                  </a:cubicBezTo>
                  <a:cubicBezTo>
                    <a:pt x="86" y="67"/>
                    <a:pt x="102" y="86"/>
                    <a:pt x="96" y="107"/>
                  </a:cubicBezTo>
                  <a:cubicBezTo>
                    <a:pt x="93" y="116"/>
                    <a:pt x="86" y="123"/>
                    <a:pt x="78" y="127"/>
                  </a:cubicBezTo>
                  <a:cubicBezTo>
                    <a:pt x="96" y="123"/>
                    <a:pt x="111" y="113"/>
                    <a:pt x="115" y="98"/>
                  </a:cubicBezTo>
                  <a:cubicBezTo>
                    <a:pt x="123" y="72"/>
                    <a:pt x="99" y="43"/>
                    <a:pt x="6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05" name="淘宝店chenying0907 69"/>
            <p:cNvSpPr/>
            <p:nvPr/>
          </p:nvSpPr>
          <p:spPr bwMode="auto">
            <a:xfrm>
              <a:off x="1074" y="1477"/>
              <a:ext cx="202" cy="208"/>
            </a:xfrm>
            <a:custGeom>
              <a:avLst/>
              <a:gdLst>
                <a:gd name="T0" fmla="*/ 61 w 123"/>
                <a:gd name="T1" fmla="*/ 94 h 127"/>
                <a:gd name="T2" fmla="*/ 74 w 123"/>
                <a:gd name="T3" fmla="*/ 97 h 127"/>
                <a:gd name="T4" fmla="*/ 74 w 123"/>
                <a:gd name="T5" fmla="*/ 127 h 127"/>
                <a:gd name="T6" fmla="*/ 123 w 123"/>
                <a:gd name="T7" fmla="*/ 79 h 127"/>
                <a:gd name="T8" fmla="*/ 74 w 123"/>
                <a:gd name="T9" fmla="*/ 31 h 127"/>
                <a:gd name="T10" fmla="*/ 74 w 123"/>
                <a:gd name="T11" fmla="*/ 62 h 127"/>
                <a:gd name="T12" fmla="*/ 27 w 123"/>
                <a:gd name="T13" fmla="*/ 20 h 127"/>
                <a:gd name="T14" fmla="*/ 45 w 123"/>
                <a:gd name="T15" fmla="*/ 0 h 127"/>
                <a:gd name="T16" fmla="*/ 8 w 123"/>
                <a:gd name="T17" fmla="*/ 29 h 127"/>
                <a:gd name="T18" fmla="*/ 61 w 123"/>
                <a:gd name="T19"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1" y="94"/>
                  </a:moveTo>
                  <a:cubicBezTo>
                    <a:pt x="66" y="96"/>
                    <a:pt x="70" y="96"/>
                    <a:pt x="74" y="97"/>
                  </a:cubicBezTo>
                  <a:cubicBezTo>
                    <a:pt x="74" y="127"/>
                    <a:pt x="74" y="127"/>
                    <a:pt x="74" y="127"/>
                  </a:cubicBezTo>
                  <a:cubicBezTo>
                    <a:pt x="123" y="79"/>
                    <a:pt x="123" y="79"/>
                    <a:pt x="123" y="79"/>
                  </a:cubicBezTo>
                  <a:cubicBezTo>
                    <a:pt x="74" y="31"/>
                    <a:pt x="74" y="31"/>
                    <a:pt x="74" y="31"/>
                  </a:cubicBezTo>
                  <a:cubicBezTo>
                    <a:pt x="74" y="62"/>
                    <a:pt x="74" y="62"/>
                    <a:pt x="74" y="62"/>
                  </a:cubicBezTo>
                  <a:cubicBezTo>
                    <a:pt x="37" y="59"/>
                    <a:pt x="21" y="41"/>
                    <a:pt x="27" y="20"/>
                  </a:cubicBezTo>
                  <a:cubicBezTo>
                    <a:pt x="30" y="11"/>
                    <a:pt x="37" y="4"/>
                    <a:pt x="45" y="0"/>
                  </a:cubicBezTo>
                  <a:cubicBezTo>
                    <a:pt x="27" y="4"/>
                    <a:pt x="12" y="14"/>
                    <a:pt x="8" y="29"/>
                  </a:cubicBezTo>
                  <a:cubicBezTo>
                    <a:pt x="0" y="55"/>
                    <a:pt x="24" y="84"/>
                    <a:pt x="61" y="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8" name="PA_椭圆 62"/>
          <p:cNvSpPr>
            <a:spLocks noChangeArrowheads="1"/>
          </p:cNvSpPr>
          <p:nvPr>
            <p:custDataLst>
              <p:tags r:id="rId8"/>
            </p:custDataLst>
          </p:nvPr>
        </p:nvSpPr>
        <p:spPr bwMode="auto">
          <a:xfrm>
            <a:off x="6084904" y="701473"/>
            <a:ext cx="831469" cy="828895"/>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5" name="PA_淘宝店chenying0907 79"/>
          <p:cNvGrpSpPr/>
          <p:nvPr>
            <p:custDataLst>
              <p:tags r:id="rId9"/>
            </p:custDataLst>
          </p:nvPr>
        </p:nvGrpSpPr>
        <p:grpSpPr bwMode="auto">
          <a:xfrm>
            <a:off x="6364029" y="950196"/>
            <a:ext cx="352102" cy="321091"/>
            <a:chOff x="3286" y="1421"/>
            <a:chExt cx="249" cy="227"/>
          </a:xfrm>
        </p:grpSpPr>
        <p:sp>
          <p:nvSpPr>
            <p:cNvPr id="14406" name="Rectangle 70"/>
            <p:cNvSpPr>
              <a:spLocks noChangeArrowheads="1"/>
            </p:cNvSpPr>
            <p:nvPr/>
          </p:nvSpPr>
          <p:spPr bwMode="auto">
            <a:xfrm>
              <a:off x="3322" y="1613"/>
              <a:ext cx="170"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7" name="Rectangle 71"/>
            <p:cNvSpPr>
              <a:spLocks noChangeArrowheads="1"/>
            </p:cNvSpPr>
            <p:nvPr/>
          </p:nvSpPr>
          <p:spPr bwMode="auto">
            <a:xfrm>
              <a:off x="3363" y="1449"/>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8" name="Rectangle 72"/>
            <p:cNvSpPr>
              <a:spLocks noChangeArrowheads="1"/>
            </p:cNvSpPr>
            <p:nvPr/>
          </p:nvSpPr>
          <p:spPr bwMode="auto">
            <a:xfrm>
              <a:off x="3363" y="1472"/>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9" name="Rectangle 73"/>
            <p:cNvSpPr>
              <a:spLocks noChangeArrowheads="1"/>
            </p:cNvSpPr>
            <p:nvPr/>
          </p:nvSpPr>
          <p:spPr bwMode="auto">
            <a:xfrm>
              <a:off x="3363" y="1493"/>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0" name="淘宝店chenying0907 74"/>
            <p:cNvSpPr>
              <a:spLocks noEditPoints="1"/>
            </p:cNvSpPr>
            <p:nvPr/>
          </p:nvSpPr>
          <p:spPr bwMode="auto">
            <a:xfrm>
              <a:off x="3286" y="1421"/>
              <a:ext cx="249" cy="227"/>
            </a:xfrm>
            <a:custGeom>
              <a:avLst/>
              <a:gdLst>
                <a:gd name="T0" fmla="*/ 135 w 152"/>
                <a:gd name="T1" fmla="*/ 70 h 138"/>
                <a:gd name="T2" fmla="*/ 118 w 152"/>
                <a:gd name="T3" fmla="*/ 70 h 138"/>
                <a:gd name="T4" fmla="*/ 118 w 152"/>
                <a:gd name="T5" fmla="*/ 0 h 138"/>
                <a:gd name="T6" fmla="*/ 34 w 152"/>
                <a:gd name="T7" fmla="*/ 0 h 138"/>
                <a:gd name="T8" fmla="*/ 34 w 152"/>
                <a:gd name="T9" fmla="*/ 70 h 138"/>
                <a:gd name="T10" fmla="*/ 17 w 152"/>
                <a:gd name="T11" fmla="*/ 70 h 138"/>
                <a:gd name="T12" fmla="*/ 0 w 152"/>
                <a:gd name="T13" fmla="*/ 87 h 138"/>
                <a:gd name="T14" fmla="*/ 0 w 152"/>
                <a:gd name="T15" fmla="*/ 121 h 138"/>
                <a:gd name="T16" fmla="*/ 17 w 152"/>
                <a:gd name="T17" fmla="*/ 138 h 138"/>
                <a:gd name="T18" fmla="*/ 135 w 152"/>
                <a:gd name="T19" fmla="*/ 138 h 138"/>
                <a:gd name="T20" fmla="*/ 152 w 152"/>
                <a:gd name="T21" fmla="*/ 121 h 138"/>
                <a:gd name="T22" fmla="*/ 152 w 152"/>
                <a:gd name="T23" fmla="*/ 87 h 138"/>
                <a:gd name="T24" fmla="*/ 135 w 152"/>
                <a:gd name="T25" fmla="*/ 70 h 138"/>
                <a:gd name="T26" fmla="*/ 40 w 152"/>
                <a:gd name="T27" fmla="*/ 6 h 138"/>
                <a:gd name="T28" fmla="*/ 111 w 152"/>
                <a:gd name="T29" fmla="*/ 6 h 138"/>
                <a:gd name="T30" fmla="*/ 111 w 152"/>
                <a:gd name="T31" fmla="*/ 70 h 138"/>
                <a:gd name="T32" fmla="*/ 40 w 152"/>
                <a:gd name="T33" fmla="*/ 70 h 138"/>
                <a:gd name="T34" fmla="*/ 40 w 152"/>
                <a:gd name="T35" fmla="*/ 6 h 138"/>
                <a:gd name="T36" fmla="*/ 145 w 152"/>
                <a:gd name="T37" fmla="*/ 121 h 138"/>
                <a:gd name="T38" fmla="*/ 135 w 152"/>
                <a:gd name="T39" fmla="*/ 131 h 138"/>
                <a:gd name="T40" fmla="*/ 17 w 152"/>
                <a:gd name="T41" fmla="*/ 131 h 138"/>
                <a:gd name="T42" fmla="*/ 7 w 152"/>
                <a:gd name="T43" fmla="*/ 121 h 138"/>
                <a:gd name="T44" fmla="*/ 7 w 152"/>
                <a:gd name="T45" fmla="*/ 87 h 138"/>
                <a:gd name="T46" fmla="*/ 17 w 152"/>
                <a:gd name="T47" fmla="*/ 77 h 138"/>
                <a:gd name="T48" fmla="*/ 135 w 152"/>
                <a:gd name="T49" fmla="*/ 77 h 138"/>
                <a:gd name="T50" fmla="*/ 145 w 152"/>
                <a:gd name="T51" fmla="*/ 87 h 138"/>
                <a:gd name="T52" fmla="*/ 145 w 152"/>
                <a:gd name="T53" fmla="*/ 12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138">
                  <a:moveTo>
                    <a:pt x="135" y="70"/>
                  </a:moveTo>
                  <a:cubicBezTo>
                    <a:pt x="118" y="70"/>
                    <a:pt x="118" y="70"/>
                    <a:pt x="118" y="70"/>
                  </a:cubicBezTo>
                  <a:cubicBezTo>
                    <a:pt x="118" y="0"/>
                    <a:pt x="118" y="0"/>
                    <a:pt x="118" y="0"/>
                  </a:cubicBezTo>
                  <a:cubicBezTo>
                    <a:pt x="34" y="0"/>
                    <a:pt x="34" y="0"/>
                    <a:pt x="34" y="0"/>
                  </a:cubicBezTo>
                  <a:cubicBezTo>
                    <a:pt x="34" y="70"/>
                    <a:pt x="34" y="70"/>
                    <a:pt x="34" y="70"/>
                  </a:cubicBezTo>
                  <a:cubicBezTo>
                    <a:pt x="17" y="70"/>
                    <a:pt x="17" y="70"/>
                    <a:pt x="17" y="70"/>
                  </a:cubicBezTo>
                  <a:cubicBezTo>
                    <a:pt x="8" y="70"/>
                    <a:pt x="0" y="78"/>
                    <a:pt x="0" y="87"/>
                  </a:cubicBezTo>
                  <a:cubicBezTo>
                    <a:pt x="0" y="121"/>
                    <a:pt x="0" y="121"/>
                    <a:pt x="0" y="121"/>
                  </a:cubicBezTo>
                  <a:cubicBezTo>
                    <a:pt x="0" y="130"/>
                    <a:pt x="8" y="138"/>
                    <a:pt x="17" y="138"/>
                  </a:cubicBezTo>
                  <a:cubicBezTo>
                    <a:pt x="135" y="138"/>
                    <a:pt x="135" y="138"/>
                    <a:pt x="135" y="138"/>
                  </a:cubicBezTo>
                  <a:cubicBezTo>
                    <a:pt x="144" y="138"/>
                    <a:pt x="152" y="130"/>
                    <a:pt x="152" y="121"/>
                  </a:cubicBezTo>
                  <a:cubicBezTo>
                    <a:pt x="152" y="87"/>
                    <a:pt x="152" y="87"/>
                    <a:pt x="152" y="87"/>
                  </a:cubicBezTo>
                  <a:cubicBezTo>
                    <a:pt x="152" y="78"/>
                    <a:pt x="144" y="70"/>
                    <a:pt x="135" y="70"/>
                  </a:cubicBezTo>
                  <a:close/>
                  <a:moveTo>
                    <a:pt x="40" y="6"/>
                  </a:moveTo>
                  <a:cubicBezTo>
                    <a:pt x="111" y="6"/>
                    <a:pt x="111" y="6"/>
                    <a:pt x="111" y="6"/>
                  </a:cubicBezTo>
                  <a:cubicBezTo>
                    <a:pt x="111" y="70"/>
                    <a:pt x="111" y="70"/>
                    <a:pt x="111" y="70"/>
                  </a:cubicBezTo>
                  <a:cubicBezTo>
                    <a:pt x="40" y="70"/>
                    <a:pt x="40" y="70"/>
                    <a:pt x="40" y="70"/>
                  </a:cubicBezTo>
                  <a:lnTo>
                    <a:pt x="40" y="6"/>
                  </a:lnTo>
                  <a:close/>
                  <a:moveTo>
                    <a:pt x="145" y="121"/>
                  </a:moveTo>
                  <a:cubicBezTo>
                    <a:pt x="145" y="127"/>
                    <a:pt x="140" y="131"/>
                    <a:pt x="135" y="131"/>
                  </a:cubicBezTo>
                  <a:cubicBezTo>
                    <a:pt x="17" y="131"/>
                    <a:pt x="17" y="131"/>
                    <a:pt x="17" y="131"/>
                  </a:cubicBezTo>
                  <a:cubicBezTo>
                    <a:pt x="12" y="131"/>
                    <a:pt x="7" y="127"/>
                    <a:pt x="7" y="121"/>
                  </a:cubicBezTo>
                  <a:cubicBezTo>
                    <a:pt x="7" y="87"/>
                    <a:pt x="7" y="87"/>
                    <a:pt x="7" y="87"/>
                  </a:cubicBezTo>
                  <a:cubicBezTo>
                    <a:pt x="7" y="81"/>
                    <a:pt x="12" y="77"/>
                    <a:pt x="17" y="77"/>
                  </a:cubicBezTo>
                  <a:cubicBezTo>
                    <a:pt x="135" y="77"/>
                    <a:pt x="135" y="77"/>
                    <a:pt x="135" y="77"/>
                  </a:cubicBezTo>
                  <a:cubicBezTo>
                    <a:pt x="140" y="77"/>
                    <a:pt x="145" y="81"/>
                    <a:pt x="145" y="87"/>
                  </a:cubicBezTo>
                  <a:lnTo>
                    <a:pt x="145" y="1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1" name="Oval 75"/>
            <p:cNvSpPr>
              <a:spLocks noChangeArrowheads="1"/>
            </p:cNvSpPr>
            <p:nvPr/>
          </p:nvSpPr>
          <p:spPr bwMode="auto">
            <a:xfrm>
              <a:off x="3322" y="1564"/>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2" name="Oval 76"/>
            <p:cNvSpPr>
              <a:spLocks noChangeArrowheads="1"/>
            </p:cNvSpPr>
            <p:nvPr/>
          </p:nvSpPr>
          <p:spPr bwMode="auto">
            <a:xfrm>
              <a:off x="3345" y="1564"/>
              <a:ext cx="14"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5" name="PA_椭圆 59"/>
          <p:cNvSpPr>
            <a:spLocks noChangeArrowheads="1"/>
          </p:cNvSpPr>
          <p:nvPr>
            <p:custDataLst>
              <p:tags r:id="rId10"/>
            </p:custDataLst>
          </p:nvPr>
        </p:nvSpPr>
        <p:spPr bwMode="auto">
          <a:xfrm>
            <a:off x="4085289" y="773228"/>
            <a:ext cx="831469" cy="828895"/>
          </a:xfrm>
          <a:prstGeom prst="ellipse">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13" name="PA_任意多边形 77"/>
          <p:cNvSpPr>
            <a:spLocks noEditPoints="1"/>
          </p:cNvSpPr>
          <p:nvPr>
            <p:custDataLst>
              <p:tags r:id="rId11"/>
            </p:custDataLst>
          </p:nvPr>
        </p:nvSpPr>
        <p:spPr bwMode="auto">
          <a:xfrm>
            <a:off x="4308711" y="1008035"/>
            <a:ext cx="384625" cy="359282"/>
          </a:xfrm>
          <a:custGeom>
            <a:avLst/>
            <a:gdLst>
              <a:gd name="T0" fmla="*/ 27 w 166"/>
              <a:gd name="T1" fmla="*/ 100 h 155"/>
              <a:gd name="T2" fmla="*/ 23 w 166"/>
              <a:gd name="T3" fmla="*/ 90 h 155"/>
              <a:gd name="T4" fmla="*/ 20 w 166"/>
              <a:gd name="T5" fmla="*/ 23 h 155"/>
              <a:gd name="T6" fmla="*/ 50 w 166"/>
              <a:gd name="T7" fmla="*/ 26 h 155"/>
              <a:gd name="T8" fmla="*/ 50 w 166"/>
              <a:gd name="T9" fmla="*/ 0 h 155"/>
              <a:gd name="T10" fmla="*/ 114 w 166"/>
              <a:gd name="T11" fmla="*/ 26 h 155"/>
              <a:gd name="T12" fmla="*/ 119 w 166"/>
              <a:gd name="T13" fmla="*/ 30 h 155"/>
              <a:gd name="T14" fmla="*/ 166 w 166"/>
              <a:gd name="T15" fmla="*/ 80 h 155"/>
              <a:gd name="T16" fmla="*/ 139 w 166"/>
              <a:gd name="T17" fmla="*/ 95 h 155"/>
              <a:gd name="T18" fmla="*/ 155 w 166"/>
              <a:gd name="T19" fmla="*/ 117 h 155"/>
              <a:gd name="T20" fmla="*/ 89 w 166"/>
              <a:gd name="T21" fmla="*/ 134 h 155"/>
              <a:gd name="T22" fmla="*/ 82 w 166"/>
              <a:gd name="T23" fmla="*/ 135 h 155"/>
              <a:gd name="T24" fmla="*/ 80 w 166"/>
              <a:gd name="T25" fmla="*/ 135 h 155"/>
              <a:gd name="T26" fmla="*/ 13 w 166"/>
              <a:gd name="T27" fmla="*/ 118 h 155"/>
              <a:gd name="T28" fmla="*/ 36 w 166"/>
              <a:gd name="T29" fmla="*/ 79 h 155"/>
              <a:gd name="T30" fmla="*/ 42 w 166"/>
              <a:gd name="T31" fmla="*/ 97 h 155"/>
              <a:gd name="T32" fmla="*/ 44 w 166"/>
              <a:gd name="T33" fmla="*/ 101 h 155"/>
              <a:gd name="T34" fmla="*/ 61 w 166"/>
              <a:gd name="T35" fmla="*/ 135 h 155"/>
              <a:gd name="T36" fmla="*/ 77 w 166"/>
              <a:gd name="T37" fmla="*/ 120 h 155"/>
              <a:gd name="T38" fmla="*/ 82 w 166"/>
              <a:gd name="T39" fmla="*/ 120 h 155"/>
              <a:gd name="T40" fmla="*/ 91 w 166"/>
              <a:gd name="T41" fmla="*/ 119 h 155"/>
              <a:gd name="T42" fmla="*/ 107 w 166"/>
              <a:gd name="T43" fmla="*/ 133 h 155"/>
              <a:gd name="T44" fmla="*/ 122 w 166"/>
              <a:gd name="T45" fmla="*/ 97 h 155"/>
              <a:gd name="T46" fmla="*/ 127 w 166"/>
              <a:gd name="T47" fmla="*/ 82 h 155"/>
              <a:gd name="T48" fmla="*/ 128 w 166"/>
              <a:gd name="T49" fmla="*/ 77 h 155"/>
              <a:gd name="T50" fmla="*/ 137 w 166"/>
              <a:gd name="T51" fmla="*/ 39 h 155"/>
              <a:gd name="T52" fmla="*/ 113 w 166"/>
              <a:gd name="T53" fmla="*/ 43 h 155"/>
              <a:gd name="T54" fmla="*/ 103 w 166"/>
              <a:gd name="T55" fmla="*/ 37 h 155"/>
              <a:gd name="T56" fmla="*/ 99 w 166"/>
              <a:gd name="T57" fmla="*/ 14 h 155"/>
              <a:gd name="T58" fmla="*/ 65 w 166"/>
              <a:gd name="T59" fmla="*/ 34 h 155"/>
              <a:gd name="T60" fmla="*/ 50 w 166"/>
              <a:gd name="T61" fmla="*/ 44 h 155"/>
              <a:gd name="T62" fmla="*/ 47 w 166"/>
              <a:gd name="T63" fmla="*/ 47 h 155"/>
              <a:gd name="T64" fmla="*/ 19 w 166"/>
              <a:gd name="T65" fmla="*/ 73 h 155"/>
              <a:gd name="T66" fmla="*/ 83 w 166"/>
              <a:gd name="T67" fmla="*/ 50 h 155"/>
              <a:gd name="T68" fmla="*/ 110 w 166"/>
              <a:gd name="T69" fmla="*/ 75 h 155"/>
              <a:gd name="T70" fmla="*/ 83 w 166"/>
              <a:gd name="T71" fmla="*/ 101 h 155"/>
              <a:gd name="T72" fmla="*/ 83 w 166"/>
              <a:gd name="T73" fmla="*/ 94 h 155"/>
              <a:gd name="T74" fmla="*/ 95 w 166"/>
              <a:gd name="T75" fmla="*/ 75 h 155"/>
              <a:gd name="T76" fmla="*/ 83 w 166"/>
              <a:gd name="T77" fmla="*/ 64 h 155"/>
              <a:gd name="T78" fmla="*/ 72 w 166"/>
              <a:gd name="T79" fmla="*/ 75 h 155"/>
              <a:gd name="T80" fmla="*/ 83 w 166"/>
              <a:gd name="T81" fmla="*/ 87 h 155"/>
              <a:gd name="T82" fmla="*/ 83 w 166"/>
              <a:gd name="T83" fmla="*/ 94 h 155"/>
              <a:gd name="T84" fmla="*/ 57 w 166"/>
              <a:gd name="T85" fmla="*/ 7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155">
                <a:moveTo>
                  <a:pt x="13" y="118"/>
                </a:moveTo>
                <a:cubicBezTo>
                  <a:pt x="27" y="100"/>
                  <a:pt x="27" y="100"/>
                  <a:pt x="27" y="100"/>
                </a:cubicBezTo>
                <a:cubicBezTo>
                  <a:pt x="25" y="97"/>
                  <a:pt x="24" y="93"/>
                  <a:pt x="23" y="90"/>
                </a:cubicBezTo>
                <a:cubicBezTo>
                  <a:pt x="23" y="90"/>
                  <a:pt x="23" y="90"/>
                  <a:pt x="23" y="90"/>
                </a:cubicBezTo>
                <a:cubicBezTo>
                  <a:pt x="0" y="82"/>
                  <a:pt x="0" y="82"/>
                  <a:pt x="0" y="82"/>
                </a:cubicBezTo>
                <a:cubicBezTo>
                  <a:pt x="20" y="23"/>
                  <a:pt x="20" y="23"/>
                  <a:pt x="20" y="23"/>
                </a:cubicBezTo>
                <a:cubicBezTo>
                  <a:pt x="43" y="31"/>
                  <a:pt x="43" y="31"/>
                  <a:pt x="43" y="31"/>
                </a:cubicBezTo>
                <a:cubicBezTo>
                  <a:pt x="45" y="29"/>
                  <a:pt x="48" y="27"/>
                  <a:pt x="50" y="26"/>
                </a:cubicBezTo>
                <a:cubicBezTo>
                  <a:pt x="50" y="26"/>
                  <a:pt x="50" y="26"/>
                  <a:pt x="50" y="26"/>
                </a:cubicBezTo>
                <a:cubicBezTo>
                  <a:pt x="50" y="0"/>
                  <a:pt x="50" y="0"/>
                  <a:pt x="50" y="0"/>
                </a:cubicBezTo>
                <a:cubicBezTo>
                  <a:pt x="114" y="0"/>
                  <a:pt x="114" y="0"/>
                  <a:pt x="114" y="0"/>
                </a:cubicBezTo>
                <a:cubicBezTo>
                  <a:pt x="114" y="26"/>
                  <a:pt x="114" y="26"/>
                  <a:pt x="114" y="26"/>
                </a:cubicBezTo>
                <a:cubicBezTo>
                  <a:pt x="116" y="27"/>
                  <a:pt x="118" y="28"/>
                  <a:pt x="119" y="30"/>
                </a:cubicBezTo>
                <a:cubicBezTo>
                  <a:pt x="119" y="30"/>
                  <a:pt x="119" y="30"/>
                  <a:pt x="119" y="30"/>
                </a:cubicBezTo>
                <a:cubicBezTo>
                  <a:pt x="146" y="21"/>
                  <a:pt x="146" y="21"/>
                  <a:pt x="146" y="21"/>
                </a:cubicBezTo>
                <a:cubicBezTo>
                  <a:pt x="166" y="80"/>
                  <a:pt x="166" y="80"/>
                  <a:pt x="166" y="80"/>
                </a:cubicBezTo>
                <a:cubicBezTo>
                  <a:pt x="141" y="88"/>
                  <a:pt x="141" y="88"/>
                  <a:pt x="141" y="88"/>
                </a:cubicBezTo>
                <a:cubicBezTo>
                  <a:pt x="140" y="91"/>
                  <a:pt x="140" y="93"/>
                  <a:pt x="139" y="95"/>
                </a:cubicBezTo>
                <a:cubicBezTo>
                  <a:pt x="139" y="95"/>
                  <a:pt x="139" y="95"/>
                  <a:pt x="139" y="95"/>
                </a:cubicBezTo>
                <a:cubicBezTo>
                  <a:pt x="155" y="117"/>
                  <a:pt x="155" y="117"/>
                  <a:pt x="155" y="117"/>
                </a:cubicBezTo>
                <a:cubicBezTo>
                  <a:pt x="104" y="154"/>
                  <a:pt x="104" y="154"/>
                  <a:pt x="104" y="154"/>
                </a:cubicBezTo>
                <a:cubicBezTo>
                  <a:pt x="89" y="134"/>
                  <a:pt x="89" y="134"/>
                  <a:pt x="89" y="134"/>
                </a:cubicBezTo>
                <a:cubicBezTo>
                  <a:pt x="87" y="135"/>
                  <a:pt x="84" y="135"/>
                  <a:pt x="82" y="135"/>
                </a:cubicBezTo>
                <a:cubicBezTo>
                  <a:pt x="82" y="135"/>
                  <a:pt x="82" y="135"/>
                  <a:pt x="82" y="135"/>
                </a:cubicBezTo>
                <a:cubicBezTo>
                  <a:pt x="81" y="135"/>
                  <a:pt x="81" y="135"/>
                  <a:pt x="80" y="135"/>
                </a:cubicBezTo>
                <a:cubicBezTo>
                  <a:pt x="80" y="135"/>
                  <a:pt x="80" y="135"/>
                  <a:pt x="80" y="135"/>
                </a:cubicBezTo>
                <a:cubicBezTo>
                  <a:pt x="65" y="155"/>
                  <a:pt x="65" y="155"/>
                  <a:pt x="65" y="155"/>
                </a:cubicBezTo>
                <a:cubicBezTo>
                  <a:pt x="13" y="118"/>
                  <a:pt x="13" y="118"/>
                  <a:pt x="13" y="118"/>
                </a:cubicBezTo>
                <a:close/>
                <a:moveTo>
                  <a:pt x="19" y="73"/>
                </a:moveTo>
                <a:cubicBezTo>
                  <a:pt x="36" y="79"/>
                  <a:pt x="36" y="79"/>
                  <a:pt x="36" y="79"/>
                </a:cubicBezTo>
                <a:cubicBezTo>
                  <a:pt x="37" y="83"/>
                  <a:pt x="37" y="83"/>
                  <a:pt x="37" y="83"/>
                </a:cubicBezTo>
                <a:cubicBezTo>
                  <a:pt x="38" y="88"/>
                  <a:pt x="40" y="93"/>
                  <a:pt x="42" y="97"/>
                </a:cubicBezTo>
                <a:cubicBezTo>
                  <a:pt x="42" y="97"/>
                  <a:pt x="42" y="97"/>
                  <a:pt x="42" y="97"/>
                </a:cubicBezTo>
                <a:cubicBezTo>
                  <a:pt x="44" y="101"/>
                  <a:pt x="44" y="101"/>
                  <a:pt x="44" y="101"/>
                </a:cubicBezTo>
                <a:cubicBezTo>
                  <a:pt x="34" y="115"/>
                  <a:pt x="34" y="115"/>
                  <a:pt x="34" y="115"/>
                </a:cubicBezTo>
                <a:cubicBezTo>
                  <a:pt x="61" y="135"/>
                  <a:pt x="61" y="135"/>
                  <a:pt x="61" y="135"/>
                </a:cubicBezTo>
                <a:cubicBezTo>
                  <a:pt x="73" y="120"/>
                  <a:pt x="73" y="120"/>
                  <a:pt x="73" y="120"/>
                </a:cubicBezTo>
                <a:cubicBezTo>
                  <a:pt x="77" y="120"/>
                  <a:pt x="77" y="120"/>
                  <a:pt x="77" y="120"/>
                </a:cubicBezTo>
                <a:cubicBezTo>
                  <a:pt x="79" y="120"/>
                  <a:pt x="80" y="120"/>
                  <a:pt x="82" y="120"/>
                </a:cubicBezTo>
                <a:cubicBezTo>
                  <a:pt x="82" y="120"/>
                  <a:pt x="82" y="120"/>
                  <a:pt x="82" y="120"/>
                </a:cubicBezTo>
                <a:cubicBezTo>
                  <a:pt x="85" y="120"/>
                  <a:pt x="88" y="120"/>
                  <a:pt x="91" y="119"/>
                </a:cubicBezTo>
                <a:cubicBezTo>
                  <a:pt x="91" y="119"/>
                  <a:pt x="91" y="119"/>
                  <a:pt x="91" y="119"/>
                </a:cubicBezTo>
                <a:cubicBezTo>
                  <a:pt x="96" y="118"/>
                  <a:pt x="96" y="118"/>
                  <a:pt x="96" y="118"/>
                </a:cubicBezTo>
                <a:cubicBezTo>
                  <a:pt x="107" y="133"/>
                  <a:pt x="107" y="133"/>
                  <a:pt x="107" y="133"/>
                </a:cubicBezTo>
                <a:cubicBezTo>
                  <a:pt x="135" y="114"/>
                  <a:pt x="135" y="114"/>
                  <a:pt x="135" y="114"/>
                </a:cubicBezTo>
                <a:cubicBezTo>
                  <a:pt x="122" y="97"/>
                  <a:pt x="122" y="97"/>
                  <a:pt x="122" y="97"/>
                </a:cubicBezTo>
                <a:cubicBezTo>
                  <a:pt x="124" y="93"/>
                  <a:pt x="124" y="93"/>
                  <a:pt x="124" y="93"/>
                </a:cubicBezTo>
                <a:cubicBezTo>
                  <a:pt x="125" y="90"/>
                  <a:pt x="126" y="86"/>
                  <a:pt x="127" y="82"/>
                </a:cubicBezTo>
                <a:cubicBezTo>
                  <a:pt x="127" y="82"/>
                  <a:pt x="127" y="82"/>
                  <a:pt x="127" y="82"/>
                </a:cubicBezTo>
                <a:cubicBezTo>
                  <a:pt x="128" y="77"/>
                  <a:pt x="128" y="77"/>
                  <a:pt x="128" y="77"/>
                </a:cubicBezTo>
                <a:cubicBezTo>
                  <a:pt x="147" y="71"/>
                  <a:pt x="147" y="71"/>
                  <a:pt x="147" y="71"/>
                </a:cubicBezTo>
                <a:cubicBezTo>
                  <a:pt x="137" y="39"/>
                  <a:pt x="137" y="39"/>
                  <a:pt x="137" y="39"/>
                </a:cubicBezTo>
                <a:cubicBezTo>
                  <a:pt x="116" y="46"/>
                  <a:pt x="116" y="46"/>
                  <a:pt x="116" y="46"/>
                </a:cubicBezTo>
                <a:cubicBezTo>
                  <a:pt x="113" y="43"/>
                  <a:pt x="113" y="43"/>
                  <a:pt x="113" y="43"/>
                </a:cubicBezTo>
                <a:cubicBezTo>
                  <a:pt x="110" y="41"/>
                  <a:pt x="107" y="38"/>
                  <a:pt x="103" y="37"/>
                </a:cubicBezTo>
                <a:cubicBezTo>
                  <a:pt x="103" y="37"/>
                  <a:pt x="103" y="37"/>
                  <a:pt x="103" y="37"/>
                </a:cubicBezTo>
                <a:cubicBezTo>
                  <a:pt x="99" y="35"/>
                  <a:pt x="99" y="35"/>
                  <a:pt x="99" y="35"/>
                </a:cubicBezTo>
                <a:cubicBezTo>
                  <a:pt x="99" y="14"/>
                  <a:pt x="99" y="14"/>
                  <a:pt x="99" y="14"/>
                </a:cubicBezTo>
                <a:cubicBezTo>
                  <a:pt x="65" y="14"/>
                  <a:pt x="65" y="14"/>
                  <a:pt x="65" y="14"/>
                </a:cubicBezTo>
                <a:cubicBezTo>
                  <a:pt x="65" y="34"/>
                  <a:pt x="65" y="34"/>
                  <a:pt x="65" y="34"/>
                </a:cubicBezTo>
                <a:cubicBezTo>
                  <a:pt x="61" y="36"/>
                  <a:pt x="61" y="36"/>
                  <a:pt x="61" y="36"/>
                </a:cubicBezTo>
                <a:cubicBezTo>
                  <a:pt x="57" y="38"/>
                  <a:pt x="53" y="41"/>
                  <a:pt x="50" y="44"/>
                </a:cubicBezTo>
                <a:cubicBezTo>
                  <a:pt x="50" y="44"/>
                  <a:pt x="50" y="44"/>
                  <a:pt x="50" y="44"/>
                </a:cubicBezTo>
                <a:cubicBezTo>
                  <a:pt x="47" y="47"/>
                  <a:pt x="47" y="47"/>
                  <a:pt x="47" y="47"/>
                </a:cubicBezTo>
                <a:cubicBezTo>
                  <a:pt x="29" y="41"/>
                  <a:pt x="29" y="41"/>
                  <a:pt x="29" y="41"/>
                </a:cubicBezTo>
                <a:cubicBezTo>
                  <a:pt x="19" y="73"/>
                  <a:pt x="19" y="73"/>
                  <a:pt x="19" y="73"/>
                </a:cubicBezTo>
                <a:close/>
                <a:moveTo>
                  <a:pt x="57" y="75"/>
                </a:moveTo>
                <a:cubicBezTo>
                  <a:pt x="57" y="61"/>
                  <a:pt x="69" y="50"/>
                  <a:pt x="83" y="50"/>
                </a:cubicBezTo>
                <a:cubicBezTo>
                  <a:pt x="83" y="50"/>
                  <a:pt x="83" y="50"/>
                  <a:pt x="83" y="50"/>
                </a:cubicBezTo>
                <a:cubicBezTo>
                  <a:pt x="98" y="50"/>
                  <a:pt x="110" y="61"/>
                  <a:pt x="110" y="75"/>
                </a:cubicBezTo>
                <a:cubicBezTo>
                  <a:pt x="110" y="75"/>
                  <a:pt x="110" y="75"/>
                  <a:pt x="110" y="75"/>
                </a:cubicBezTo>
                <a:cubicBezTo>
                  <a:pt x="110" y="90"/>
                  <a:pt x="98" y="101"/>
                  <a:pt x="83" y="101"/>
                </a:cubicBezTo>
                <a:cubicBezTo>
                  <a:pt x="83" y="101"/>
                  <a:pt x="83" y="101"/>
                  <a:pt x="83" y="101"/>
                </a:cubicBezTo>
                <a:cubicBezTo>
                  <a:pt x="83" y="94"/>
                  <a:pt x="83" y="94"/>
                  <a:pt x="83" y="94"/>
                </a:cubicBezTo>
                <a:cubicBezTo>
                  <a:pt x="83" y="87"/>
                  <a:pt x="83" y="87"/>
                  <a:pt x="83" y="87"/>
                </a:cubicBezTo>
                <a:cubicBezTo>
                  <a:pt x="90" y="87"/>
                  <a:pt x="95" y="82"/>
                  <a:pt x="95" y="75"/>
                </a:cubicBezTo>
                <a:cubicBezTo>
                  <a:pt x="95" y="75"/>
                  <a:pt x="95" y="75"/>
                  <a:pt x="95" y="75"/>
                </a:cubicBezTo>
                <a:cubicBezTo>
                  <a:pt x="95" y="69"/>
                  <a:pt x="90" y="64"/>
                  <a:pt x="83" y="64"/>
                </a:cubicBezTo>
                <a:cubicBezTo>
                  <a:pt x="83" y="64"/>
                  <a:pt x="83" y="64"/>
                  <a:pt x="83" y="64"/>
                </a:cubicBezTo>
                <a:cubicBezTo>
                  <a:pt x="77" y="64"/>
                  <a:pt x="72" y="69"/>
                  <a:pt x="72" y="75"/>
                </a:cubicBezTo>
                <a:cubicBezTo>
                  <a:pt x="72" y="75"/>
                  <a:pt x="72" y="75"/>
                  <a:pt x="72" y="75"/>
                </a:cubicBezTo>
                <a:cubicBezTo>
                  <a:pt x="72" y="82"/>
                  <a:pt x="77" y="87"/>
                  <a:pt x="83" y="87"/>
                </a:cubicBezTo>
                <a:cubicBezTo>
                  <a:pt x="83" y="87"/>
                  <a:pt x="83" y="87"/>
                  <a:pt x="83" y="87"/>
                </a:cubicBezTo>
                <a:cubicBezTo>
                  <a:pt x="83" y="94"/>
                  <a:pt x="83" y="94"/>
                  <a:pt x="83" y="94"/>
                </a:cubicBezTo>
                <a:cubicBezTo>
                  <a:pt x="83" y="101"/>
                  <a:pt x="83" y="101"/>
                  <a:pt x="83" y="101"/>
                </a:cubicBezTo>
                <a:cubicBezTo>
                  <a:pt x="69" y="101"/>
                  <a:pt x="57" y="90"/>
                  <a:pt x="57" y="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3742852" name="文本框 2"/>
          <p:cNvSpPr txBox="1"/>
          <p:nvPr/>
        </p:nvSpPr>
        <p:spPr>
          <a:xfrm>
            <a:off x="1360653" y="2303780"/>
            <a:ext cx="197167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本系统成功获取了用户的微信信息即代表初始化过程完毕。</a:t>
            </a: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4" name="文本框 2"/>
          <p:cNvSpPr txBox="1"/>
          <p:nvPr/>
        </p:nvSpPr>
        <p:spPr>
          <a:xfrm>
            <a:off x="3611093" y="2303780"/>
            <a:ext cx="183578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说明对系统施加不同的外界运行控制时所引起的各种不同的运行模块组合，说明每种运行所历经的内部模块和支持软件；</a:t>
            </a:r>
          </a:p>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说明每一种外界运行控制的方式方法和操作步骤；</a:t>
            </a:r>
          </a:p>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说明每种运行模块组合将占用各种资源的情况；</a:t>
            </a:r>
          </a:p>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说明系统运行时的安全控制。</a:t>
            </a: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5" name="文本框 2"/>
          <p:cNvSpPr txBox="1"/>
          <p:nvPr/>
        </p:nvSpPr>
        <p:spPr>
          <a:xfrm>
            <a:off x="5742007" y="2291368"/>
            <a:ext cx="199834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正常退出：点击小程序右上角的圆点即结束运行</a:t>
            </a:r>
          </a:p>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强制退出：强制关闭微信或移动终端</a:t>
            </a: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PA_文本框 5"/>
          <p:cNvSpPr txBox="1">
            <a:spLocks noChangeArrowheads="1"/>
          </p:cNvSpPr>
          <p:nvPr>
            <p:custDataLst>
              <p:tags r:id="rId12"/>
            </p:custDataLst>
          </p:nvPr>
        </p:nvSpPr>
        <p:spPr bwMode="auto">
          <a:xfrm>
            <a:off x="1999517" y="1924841"/>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系统初始化</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 name="PA_文本框 5"/>
          <p:cNvSpPr txBox="1">
            <a:spLocks noChangeArrowheads="1"/>
          </p:cNvSpPr>
          <p:nvPr>
            <p:custDataLst>
              <p:tags r:id="rId13"/>
            </p:custDataLst>
          </p:nvPr>
        </p:nvSpPr>
        <p:spPr bwMode="auto">
          <a:xfrm>
            <a:off x="4085492" y="1924841"/>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运行控制</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PA_文本框 5"/>
          <p:cNvSpPr txBox="1">
            <a:spLocks noChangeArrowheads="1"/>
          </p:cNvSpPr>
          <p:nvPr>
            <p:custDataLst>
              <p:tags r:id="rId14"/>
            </p:custDataLst>
          </p:nvPr>
        </p:nvSpPr>
        <p:spPr bwMode="auto">
          <a:xfrm>
            <a:off x="6123842" y="1924841"/>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zh-CN" sz="1200" dirty="0">
                <a:solidFill>
                  <a:schemeClr val="bg1">
                    <a:lumMod val="50000"/>
                  </a:schemeClr>
                </a:solidFill>
                <a:latin typeface="微软雅黑 Light" panose="020B0502040204020203" pitchFamily="34" charset="-122"/>
                <a:ea typeface="微软雅黑 Light" panose="020B0502040204020203" pitchFamily="34" charset="-122"/>
              </a:rPr>
              <a:t>运行结束</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397737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sym typeface="+mn-ea"/>
              </a:rPr>
              <a:t>系统出错处理设计</a:t>
            </a:r>
            <a:r>
              <a:rPr lang="en-US" altLang="zh-CN" sz="2000" dirty="0">
                <a:solidFill>
                  <a:schemeClr val="bg1">
                    <a:lumMod val="50000"/>
                  </a:schemeClr>
                </a:solidFill>
                <a:latin typeface="微软雅黑 Light" panose="020B0502040204020203" pitchFamily="34" charset="-122"/>
                <a:ea typeface="微软雅黑 Light" panose="020B0502040204020203" pitchFamily="34" charset="-122"/>
                <a:sym typeface="+mn-ea"/>
              </a:rPr>
              <a:t>/</a:t>
            </a:r>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sym typeface="+mn-ea"/>
              </a:rPr>
              <a:t>检测点的设计</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a:p>
            <a:pPr>
              <a:buFont typeface="Arial" panose="020B0604020202020204" pitchFamily="34" charset="0"/>
              <a:buNone/>
            </a:pP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pSp>
        <p:nvGrpSpPr>
          <p:cNvPr id="44097" name="PA_淘宝店chenying0907 65"/>
          <p:cNvGrpSpPr/>
          <p:nvPr>
            <p:custDataLst>
              <p:tags r:id="rId3"/>
            </p:custDataLst>
          </p:nvPr>
        </p:nvGrpSpPr>
        <p:grpSpPr bwMode="auto">
          <a:xfrm>
            <a:off x="5832422" y="72014"/>
            <a:ext cx="2682552" cy="2279689"/>
            <a:chOff x="3243" y="1030"/>
            <a:chExt cx="2132" cy="1567"/>
          </a:xfrm>
        </p:grpSpPr>
        <p:sp>
          <p:nvSpPr>
            <p:cNvPr id="4409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99" name="Picture 67" desc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0" name="Rectangle 68" descr="psb"/>
            <p:cNvSpPr>
              <a:spLocks noChangeArrowheads="1"/>
            </p:cNvSpPr>
            <p:nvPr/>
          </p:nvSpPr>
          <p:spPr bwMode="auto">
            <a:xfrm>
              <a:off x="3395" y="1099"/>
              <a:ext cx="1871" cy="1083"/>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0" name="文本框 99"/>
          <p:cNvSpPr txBox="1"/>
          <p:nvPr/>
        </p:nvSpPr>
        <p:spPr>
          <a:xfrm>
            <a:off x="276225" y="791845"/>
            <a:ext cx="4295775" cy="646331"/>
          </a:xfrm>
          <a:prstGeom prst="rect">
            <a:avLst/>
          </a:prstGeom>
          <a:noFill/>
          <a:ln w="9525">
            <a:noFill/>
          </a:ln>
        </p:spPr>
        <p:txBody>
          <a:bodyPr wrap="square">
            <a:spAutoFit/>
          </a:bodyPr>
          <a:lstStyle/>
          <a:p>
            <a:r>
              <a:rPr lang="zh-CN" altLang="zh-CN" sz="1200" b="1" dirty="0"/>
              <a:t>出错信息</a:t>
            </a:r>
          </a:p>
          <a:p>
            <a:pPr marL="342900" lvl="0" indent="-342900">
              <a:buFont typeface="+mj-lt"/>
              <a:buAutoNum type="arabicPeriod"/>
            </a:pPr>
            <a:r>
              <a:rPr lang="zh-CN" altLang="zh-CN" sz="1200" dirty="0"/>
              <a:t>加入相同时间段内的两个及以上公告，提示错误信息。</a:t>
            </a:r>
          </a:p>
          <a:p>
            <a:pPr marL="342900" lvl="0" indent="-342900">
              <a:buFont typeface="+mj-lt"/>
              <a:buAutoNum type="arabicPeriod"/>
            </a:pPr>
            <a:r>
              <a:rPr lang="zh-CN" altLang="zh-CN" sz="1200" dirty="0"/>
              <a:t>发布相同时间段内的两个及以上公告，提示错误信息。</a:t>
            </a:r>
          </a:p>
        </p:txBody>
      </p:sp>
      <p:sp>
        <p:nvSpPr>
          <p:cNvPr id="4" name="文本框 3"/>
          <p:cNvSpPr txBox="1"/>
          <p:nvPr/>
        </p:nvSpPr>
        <p:spPr>
          <a:xfrm>
            <a:off x="279591" y="1515924"/>
            <a:ext cx="5080000" cy="1200329"/>
          </a:xfrm>
          <a:prstGeom prst="rect">
            <a:avLst/>
          </a:prstGeom>
          <a:noFill/>
          <a:ln w="9525">
            <a:noFill/>
          </a:ln>
        </p:spPr>
        <p:txBody>
          <a:bodyPr>
            <a:spAutoFit/>
          </a:bodyPr>
          <a:lstStyle/>
          <a:p>
            <a:r>
              <a:rPr lang="zh-CN" altLang="zh-CN" sz="1200" b="1" dirty="0"/>
              <a:t>补救措施</a:t>
            </a:r>
          </a:p>
          <a:p>
            <a:r>
              <a:rPr lang="zh-CN" altLang="zh-CN" sz="1200" dirty="0"/>
              <a:t>说明故障出现后可能采取的补救措施。</a:t>
            </a:r>
          </a:p>
          <a:p>
            <a:pPr marL="342900" lvl="0" indent="-342900">
              <a:buFont typeface="+mj-lt"/>
              <a:buAutoNum type="arabicPeriod"/>
            </a:pPr>
            <a:r>
              <a:rPr lang="zh-CN" altLang="zh-CN" sz="1200" dirty="0"/>
              <a:t>加入相同时间段内的两个及以上公告：提示错误信息，强制关闭该公告加入。</a:t>
            </a:r>
          </a:p>
          <a:p>
            <a:pPr marL="342900" lvl="0" indent="-342900">
              <a:buFont typeface="+mj-lt"/>
              <a:buAutoNum type="arabicPeriod"/>
            </a:pPr>
            <a:r>
              <a:rPr lang="zh-CN" altLang="zh-CN" sz="1200" dirty="0"/>
              <a:t>发布相同时间段内的两个及以上公告：提示错误信息，强制拒绝公告发布。</a:t>
            </a:r>
          </a:p>
        </p:txBody>
      </p:sp>
      <p:sp>
        <p:nvSpPr>
          <p:cNvPr id="9" name="PA_任意多边形 25" descr="17957756_101728372001_2副本"/>
          <p:cNvSpPr/>
          <p:nvPr>
            <p:custDataLst>
              <p:tags r:id="rId4"/>
            </p:custDataLst>
          </p:nvPr>
        </p:nvSpPr>
        <p:spPr bwMode="auto">
          <a:xfrm>
            <a:off x="535359" y="3147813"/>
            <a:ext cx="2884513" cy="1523317"/>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8" cstate="print">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
        <p:nvSpPr>
          <p:cNvPr id="5" name="矩形 4"/>
          <p:cNvSpPr/>
          <p:nvPr/>
        </p:nvSpPr>
        <p:spPr>
          <a:xfrm>
            <a:off x="4355413" y="2458298"/>
            <a:ext cx="4464496" cy="1317155"/>
          </a:xfrm>
          <a:prstGeom prst="rect">
            <a:avLst/>
          </a:prstGeom>
        </p:spPr>
        <p:txBody>
          <a:bodyPr wrap="square">
            <a:spAutoFit/>
          </a:bodyPr>
          <a:lstStyle/>
          <a:p>
            <a:pPr algn="just">
              <a:lnSpc>
                <a:spcPct val="173000"/>
              </a:lnSpc>
              <a:spcBef>
                <a:spcPts val="1300"/>
              </a:spcBef>
              <a:spcAft>
                <a:spcPts val="1300"/>
              </a:spcAft>
            </a:pPr>
            <a:r>
              <a:rPr lang="zh-CN" altLang="zh-CN" sz="1200" b="1" kern="100" dirty="0">
                <a:latin typeface="Cambria" panose="02040503050406030204" pitchFamily="18" charset="0"/>
              </a:rPr>
              <a:t>检测点的设计</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界面设计与修改检测点</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超链接设计与修改检测点</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数据库链接设计与修改检测点</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服务器运行与维护检测点</a:t>
            </a:r>
          </a:p>
        </p:txBody>
      </p:sp>
      <p:sp>
        <p:nvSpPr>
          <p:cNvPr id="7" name="矩形 6"/>
          <p:cNvSpPr/>
          <p:nvPr/>
        </p:nvSpPr>
        <p:spPr>
          <a:xfrm>
            <a:off x="4355413" y="3775453"/>
            <a:ext cx="3794097" cy="1122871"/>
          </a:xfrm>
          <a:prstGeom prst="rect">
            <a:avLst/>
          </a:prstGeom>
        </p:spPr>
        <p:txBody>
          <a:bodyPr wrap="square">
            <a:spAutoFit/>
          </a:bodyPr>
          <a:lstStyle/>
          <a:p>
            <a:pPr algn="just">
              <a:lnSpc>
                <a:spcPct val="240000"/>
              </a:lnSpc>
              <a:spcBef>
                <a:spcPts val="1700"/>
              </a:spcBef>
              <a:spcAft>
                <a:spcPts val="1650"/>
              </a:spcAft>
            </a:pPr>
            <a:r>
              <a:rPr lang="zh-CN" altLang="zh-CN" sz="1200" b="1" kern="2200" dirty="0">
                <a:latin typeface="Calibri" panose="020F0502020204030204" pitchFamily="34" charset="0"/>
                <a:cs typeface="Times New Roman" panose="02020603050405020304" pitchFamily="18" charset="0"/>
              </a:rPr>
              <a:t>尚待解决的问题</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未实现付费球场系统内支付功能</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未实现用户反馈系统</a:t>
            </a:r>
          </a:p>
        </p:txBody>
      </p:sp>
    </p:spTree>
    <p:extLst>
      <p:ext uri="{BB962C8B-B14F-4D97-AF65-F5344CB8AC3E}">
        <p14:creationId xmlns:p14="http://schemas.microsoft.com/office/powerpoint/2010/main" val="209967727"/>
      </p:ext>
    </p:extLst>
  </p:cSld>
  <p:clrMapOvr>
    <a:masterClrMapping/>
  </p:clrMapOvr>
  <p:transition spd="slow" advClick="0" advTm="0">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44480" y="2262714"/>
            <a:ext cx="4493538"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sym typeface="+mn-ea"/>
              </a:rPr>
              <a:t>需求的可追踪性及未解决的问题</a:t>
            </a:r>
            <a:endParaRPr lang="zh-CN" altLang="en-US" sz="24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91943925"/>
      </p:ext>
    </p:extLst>
  </p:cSld>
  <p:clrMapOvr>
    <a:masterClrMapping/>
  </p:clrMapOvr>
  <p:transition spd="slow" advClick="0" advTm="0">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sym typeface="+mn-ea"/>
              </a:rPr>
              <a:t>需求的可追踪性</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pSp>
        <p:nvGrpSpPr>
          <p:cNvPr id="16" name="PA_淘宝店chenying0907 10"/>
          <p:cNvGrpSpPr/>
          <p:nvPr>
            <p:custDataLst>
              <p:tags r:id="rId3"/>
            </p:custDataLst>
          </p:nvPr>
        </p:nvGrpSpPr>
        <p:grpSpPr bwMode="auto">
          <a:xfrm>
            <a:off x="2941364" y="218720"/>
            <a:ext cx="3675063" cy="2475676"/>
            <a:chOff x="0" y="0"/>
            <a:chExt cx="2724" cy="1835"/>
          </a:xfrm>
        </p:grpSpPr>
        <p:sp>
          <p:nvSpPr>
            <p:cNvPr id="17"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 name="Group 12"/>
            <p:cNvGrpSpPr/>
            <p:nvPr/>
          </p:nvGrpSpPr>
          <p:grpSpPr bwMode="auto">
            <a:xfrm>
              <a:off x="240" y="0"/>
              <a:ext cx="2246" cy="1810"/>
              <a:chOff x="0" y="0"/>
              <a:chExt cx="2556" cy="1958"/>
            </a:xfrm>
          </p:grpSpPr>
          <p:pic>
            <p:nvPicPr>
              <p:cNvPr id="19" name="Picture 13" descr="apple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4" descr="Money"/>
              <p:cNvSpPr>
                <a:spLocks noChangeArrowheads="1"/>
              </p:cNvSpPr>
              <p:nvPr/>
            </p:nvSpPr>
            <p:spPr bwMode="auto">
              <a:xfrm>
                <a:off x="99" y="100"/>
                <a:ext cx="2358" cy="1336"/>
              </a:xfrm>
              <a:prstGeom prst="rect">
                <a:avLst/>
              </a:prstGeom>
              <a:blipFill dpi="0" rotWithShape="1">
                <a:blip r:embed="rId6"/>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矩形 1"/>
          <p:cNvSpPr/>
          <p:nvPr/>
        </p:nvSpPr>
        <p:spPr>
          <a:xfrm>
            <a:off x="1403647" y="2153397"/>
            <a:ext cx="6750496" cy="1861535"/>
          </a:xfrm>
          <a:prstGeom prst="rect">
            <a:avLst/>
          </a:prstGeom>
        </p:spPr>
        <p:txBody>
          <a:bodyPr wrap="square">
            <a:spAutoFit/>
          </a:bodyPr>
          <a:lstStyle/>
          <a:p>
            <a:pPr algn="just">
              <a:lnSpc>
                <a:spcPct val="240000"/>
              </a:lnSpc>
              <a:spcBef>
                <a:spcPts val="1700"/>
              </a:spcBef>
              <a:spcAft>
                <a:spcPts val="1650"/>
              </a:spcAft>
            </a:pPr>
            <a:r>
              <a:rPr lang="zh-CN" altLang="zh-CN" sz="1200" b="1" kern="2200" dirty="0">
                <a:latin typeface="Calibri" panose="020F0502020204030204" pitchFamily="34" charset="0"/>
                <a:cs typeface="Times New Roman" panose="02020603050405020304" pitchFamily="18" charset="0"/>
              </a:rPr>
              <a:t>需求的可追踪性</a:t>
            </a:r>
          </a:p>
          <a:p>
            <a:pPr algn="just">
              <a:spcAft>
                <a:spcPts val="0"/>
              </a:spcAft>
            </a:pPr>
            <a:r>
              <a:rPr lang="zh-CN" altLang="zh-CN" sz="1200" kern="100" dirty="0">
                <a:latin typeface="Calibri" panose="020F0502020204030204" pitchFamily="34" charset="0"/>
                <a:cs typeface="Times New Roman" panose="02020603050405020304" pitchFamily="18" charset="0"/>
              </a:rPr>
              <a:t>通过查看用户个人评价数据来分析个人评价真实性：</a:t>
            </a:r>
          </a:p>
          <a:p>
            <a:pPr marL="342900" lvl="0" indent="-342900" algn="just">
              <a:spcAft>
                <a:spcPts val="0"/>
              </a:spcAft>
              <a:buFont typeface="+mj-lt"/>
              <a:buAutoNum type="arabicPeriod"/>
            </a:pPr>
            <a:r>
              <a:rPr lang="zh-CN" altLang="zh-CN" sz="1200" kern="100" dirty="0">
                <a:latin typeface="Calibri" panose="020F0502020204030204" pitchFamily="34" charset="0"/>
                <a:cs typeface="Times New Roman" panose="02020603050405020304" pitchFamily="18" charset="0"/>
              </a:rPr>
              <a:t>短期内评分骤升，通过数据库分析其是否存在忽略约球过程恶意刷分现象。</a:t>
            </a:r>
          </a:p>
          <a:p>
            <a:pPr marL="342900" lvl="0" indent="-342900" algn="just">
              <a:spcAft>
                <a:spcPts val="0"/>
              </a:spcAft>
              <a:buFont typeface="+mj-lt"/>
              <a:buAutoNum type="arabicPeriod"/>
            </a:pPr>
            <a:r>
              <a:rPr lang="zh-CN" altLang="zh-CN" sz="1200" kern="100" dirty="0">
                <a:latin typeface="Calibri" panose="020F0502020204030204" pitchFamily="34" charset="0"/>
                <a:cs typeface="Times New Roman" panose="02020603050405020304" pitchFamily="18" charset="0"/>
              </a:rPr>
              <a:t>短期内获得多个标签，通过数据库分析其是否存在忽略约球刷分刷标签现象。通过查看用户个人评价数据来作出系统级评价：</a:t>
            </a:r>
          </a:p>
          <a:p>
            <a:pPr marL="342900" lvl="0" indent="-342900" algn="just">
              <a:spcAft>
                <a:spcPts val="0"/>
              </a:spcAft>
              <a:buFont typeface="+mj-lt"/>
              <a:buAutoNum type="arabicPeriod"/>
            </a:pPr>
            <a:r>
              <a:rPr lang="zh-CN" altLang="zh-CN" sz="1200" kern="100" dirty="0">
                <a:latin typeface="Calibri" panose="020F0502020204030204" pitchFamily="34" charset="0"/>
                <a:cs typeface="Times New Roman" panose="02020603050405020304" pitchFamily="18" charset="0"/>
              </a:rPr>
              <a:t>达到一定次数有限约球，评分欠佳者将被管理员判定为“危险”用户，考虑将该用户强制注销。</a:t>
            </a:r>
          </a:p>
        </p:txBody>
      </p:sp>
      <p:sp>
        <p:nvSpPr>
          <p:cNvPr id="22" name="矩形 21"/>
          <p:cNvSpPr/>
          <p:nvPr/>
        </p:nvSpPr>
        <p:spPr>
          <a:xfrm>
            <a:off x="1406097" y="3886564"/>
            <a:ext cx="3794097" cy="1122871"/>
          </a:xfrm>
          <a:prstGeom prst="rect">
            <a:avLst/>
          </a:prstGeom>
        </p:spPr>
        <p:txBody>
          <a:bodyPr wrap="square">
            <a:spAutoFit/>
          </a:bodyPr>
          <a:lstStyle/>
          <a:p>
            <a:pPr algn="just">
              <a:lnSpc>
                <a:spcPct val="240000"/>
              </a:lnSpc>
              <a:spcBef>
                <a:spcPts val="1700"/>
              </a:spcBef>
              <a:spcAft>
                <a:spcPts val="1650"/>
              </a:spcAft>
            </a:pPr>
            <a:r>
              <a:rPr lang="zh-CN" altLang="zh-CN" sz="1200" b="1" kern="2200" dirty="0">
                <a:latin typeface="Calibri" panose="020F0502020204030204" pitchFamily="34" charset="0"/>
                <a:cs typeface="Times New Roman" panose="02020603050405020304" pitchFamily="18" charset="0"/>
              </a:rPr>
              <a:t>尚待解决的问题</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未实现付费球场系统内支付功能</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未实现用户反馈系统</a:t>
            </a:r>
          </a:p>
        </p:txBody>
      </p:sp>
    </p:spTree>
    <p:extLst>
      <p:ext uri="{BB962C8B-B14F-4D97-AF65-F5344CB8AC3E}">
        <p14:creationId xmlns:p14="http://schemas.microsoft.com/office/powerpoint/2010/main" val="3706108642"/>
      </p:ext>
    </p:extLst>
  </p:cSld>
  <p:clrMapOvr>
    <a:masterClrMapping/>
  </p:clrMapOvr>
  <p:transition spd="slow" advClick="0" advTm="0">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8" y="1275606"/>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29945"/>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06</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896092"/>
            <a:ext cx="792480" cy="46037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后记</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356397"/>
            <a:ext cx="2286000" cy="819455"/>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参考资料</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绩效评价</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会议记录</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参考资料</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67544" y="1275606"/>
            <a:ext cx="8280920" cy="3322955"/>
          </a:xfrm>
          <a:prstGeom prst="rect">
            <a:avLst/>
          </a:prstGeom>
          <a:noFill/>
        </p:spPr>
        <p:txBody>
          <a:bodyPr wrap="square" rtlCol="0">
            <a:spAutoFit/>
          </a:bodyPr>
          <a:lstStyle/>
          <a:p>
            <a:r>
              <a:rPr altLang="zh-CN" sz="2400" dirty="0"/>
              <a:t>张海藩，牟永敏. 《软件工程导论（第6版）》. 北京:清华大学出版社，2013</a:t>
            </a:r>
          </a:p>
          <a:p>
            <a:r>
              <a:rPr altLang="zh-CN" sz="2400" dirty="0"/>
              <a:t>王延平 《21天精通微信小程序开发》  北京:电子工业出版社 2017.2</a:t>
            </a:r>
          </a:p>
          <a:p>
            <a:r>
              <a:rPr altLang="zh-CN" sz="2400" dirty="0"/>
              <a:t>微信小程序官方开发指南 https://developers.weixin.qq.com</a:t>
            </a:r>
          </a:p>
          <a:p>
            <a:r>
              <a:rPr altLang="zh-CN" sz="2400" dirty="0"/>
              <a:t>Kyle Simpson 《你不知道的JavaScript》北京:人民邮电出版社 2015.4</a:t>
            </a:r>
          </a:p>
          <a:p>
            <a:r>
              <a:rPr altLang="zh-CN" sz="2400" dirty="0"/>
              <a:t>GB T-8567-2006计算机软件文档编制规范</a:t>
            </a:r>
          </a:p>
          <a:p>
            <a:endParaRPr lang="zh-CN" altLang="en-US" dirty="0"/>
          </a:p>
        </p:txBody>
      </p:sp>
    </p:spTree>
  </p:cSld>
  <p:clrMapOvr>
    <a:masterClrMapping/>
  </p:clrMapOvr>
  <p:transition spd="slow" advClick="0" advTm="0">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8245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分工</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绩效评价</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aphicFrame>
        <p:nvGraphicFramePr>
          <p:cNvPr id="2" name="表格 1"/>
          <p:cNvGraphicFramePr>
            <a:graphicFrameLocks noGrp="1"/>
          </p:cNvGraphicFramePr>
          <p:nvPr/>
        </p:nvGraphicFramePr>
        <p:xfrm>
          <a:off x="457200" y="949325"/>
          <a:ext cx="8229600" cy="3245373"/>
        </p:xfrm>
        <a:graphic>
          <a:graphicData uri="http://schemas.openxmlformats.org/drawingml/2006/table">
            <a:tbl>
              <a:tblPr>
                <a:tableStyleId>{5C22544A-7EE6-4342-B048-85BDC9FD1C3A}</a:tableStyleId>
              </a:tblPr>
              <a:tblGrid>
                <a:gridCol w="850952">
                  <a:extLst>
                    <a:ext uri="{9D8B030D-6E8A-4147-A177-3AD203B41FA5}">
                      <a16:colId xmlns:a16="http://schemas.microsoft.com/office/drawing/2014/main" val="158627449"/>
                    </a:ext>
                  </a:extLst>
                </a:gridCol>
                <a:gridCol w="3470988">
                  <a:extLst>
                    <a:ext uri="{9D8B030D-6E8A-4147-A177-3AD203B41FA5}">
                      <a16:colId xmlns:a16="http://schemas.microsoft.com/office/drawing/2014/main" val="2791019190"/>
                    </a:ext>
                  </a:extLst>
                </a:gridCol>
                <a:gridCol w="1007706">
                  <a:extLst>
                    <a:ext uri="{9D8B030D-6E8A-4147-A177-3AD203B41FA5}">
                      <a16:colId xmlns:a16="http://schemas.microsoft.com/office/drawing/2014/main" val="2721200413"/>
                    </a:ext>
                  </a:extLst>
                </a:gridCol>
                <a:gridCol w="962919">
                  <a:extLst>
                    <a:ext uri="{9D8B030D-6E8A-4147-A177-3AD203B41FA5}">
                      <a16:colId xmlns:a16="http://schemas.microsoft.com/office/drawing/2014/main" val="322926852"/>
                    </a:ext>
                  </a:extLst>
                </a:gridCol>
                <a:gridCol w="974116">
                  <a:extLst>
                    <a:ext uri="{9D8B030D-6E8A-4147-A177-3AD203B41FA5}">
                      <a16:colId xmlns:a16="http://schemas.microsoft.com/office/drawing/2014/main" val="2814688524"/>
                    </a:ext>
                  </a:extLst>
                </a:gridCol>
                <a:gridCol w="962919">
                  <a:extLst>
                    <a:ext uri="{9D8B030D-6E8A-4147-A177-3AD203B41FA5}">
                      <a16:colId xmlns:a16="http://schemas.microsoft.com/office/drawing/2014/main" val="2177792038"/>
                    </a:ext>
                  </a:extLst>
                </a:gridCol>
              </a:tblGrid>
              <a:tr h="381249">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ctr" fontAlgn="ctr"/>
                      <a:r>
                        <a:rPr lang="zh-CN" altLang="en-US" sz="1000" u="none" strike="noStrike">
                          <a:effectLst/>
                        </a:rPr>
                        <a:t>第七次会议任务清单</a:t>
                      </a:r>
                      <a:endParaRPr lang="zh-CN" altLang="en-US" sz="1000" b="1" i="0" u="none" strike="noStrike">
                        <a:solidFill>
                          <a:srgbClr val="FF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en-US" altLang="zh-CN" sz="1000" u="none" strike="noStrike">
                          <a:effectLst/>
                        </a:rPr>
                        <a:t>1</a:t>
                      </a:r>
                      <a:r>
                        <a:rPr lang="zh-CN" altLang="en-US" sz="1000" u="none" strike="noStrike">
                          <a:effectLst/>
                        </a:rPr>
                        <a:t>号评价人（李骏）</a:t>
                      </a:r>
                      <a:endParaRPr lang="zh-CN" altLang="en-US" sz="1000" b="1" i="0" u="none" strike="noStrike">
                        <a:solidFill>
                          <a:srgbClr val="FF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en-US" altLang="zh-CN" sz="1000" u="none" strike="noStrike">
                          <a:effectLst/>
                        </a:rPr>
                        <a:t>2</a:t>
                      </a:r>
                      <a:r>
                        <a:rPr lang="zh-CN" altLang="en-US" sz="1000" u="none" strike="noStrike">
                          <a:effectLst/>
                        </a:rPr>
                        <a:t>号评价（周南）</a:t>
                      </a:r>
                      <a:endParaRPr lang="zh-CN" altLang="en-US" sz="1000" b="1" i="0" u="none" strike="noStrike">
                        <a:solidFill>
                          <a:srgbClr val="FF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en-US" altLang="zh-CN" sz="1000" u="none" strike="noStrike">
                          <a:effectLst/>
                        </a:rPr>
                        <a:t>3</a:t>
                      </a:r>
                      <a:r>
                        <a:rPr lang="zh-CN" altLang="en-US" sz="1000" u="none" strike="noStrike">
                          <a:effectLst/>
                        </a:rPr>
                        <a:t>号评价（林豪）</a:t>
                      </a:r>
                      <a:endParaRPr lang="zh-CN" altLang="en-US" sz="1000" b="1" i="0" u="none" strike="noStrike">
                        <a:solidFill>
                          <a:srgbClr val="FF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总评计算</a:t>
                      </a:r>
                      <a:endParaRPr lang="zh-CN" altLang="en-US" sz="1000" b="1" i="0" u="none" strike="noStrike">
                        <a:solidFill>
                          <a:srgbClr val="0070C0"/>
                        </a:solidFill>
                        <a:effectLst/>
                        <a:latin typeface="等线" panose="02010600030101010101" pitchFamily="2" charset="-122"/>
                        <a:ea typeface="等线" panose="02010600030101010101" pitchFamily="2" charset="-122"/>
                      </a:endParaRPr>
                    </a:p>
                  </a:txBody>
                  <a:tcPr marL="6718" marR="6718" marT="6718" marB="0" anchor="ctr"/>
                </a:tc>
                <a:extLst>
                  <a:ext uri="{0D108BD9-81ED-4DB2-BD59-A6C34878D82A}">
                    <a16:rowId xmlns:a16="http://schemas.microsoft.com/office/drawing/2014/main" val="1714990289"/>
                  </a:ext>
                </a:extLst>
              </a:tr>
              <a:tr h="154515">
                <a:tc>
                  <a:txBody>
                    <a:bodyPr/>
                    <a:lstStyle/>
                    <a:p>
                      <a:pPr algn="ctr" fontAlgn="ctr"/>
                      <a:r>
                        <a:rPr lang="zh-CN" altLang="en-US" sz="1000" u="none" strike="noStrike">
                          <a:effectLst/>
                        </a:rPr>
                        <a:t>李骏</a:t>
                      </a: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查找相应技术文档</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0.73</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extLst>
                  <a:ext uri="{0D108BD9-81ED-4DB2-BD59-A6C34878D82A}">
                    <a16:rowId xmlns:a16="http://schemas.microsoft.com/office/drawing/2014/main" val="651492795"/>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总体设计（</a:t>
                      </a:r>
                      <a:r>
                        <a:rPr lang="en-US" altLang="zh-CN" sz="1000" u="none" strike="noStrike">
                          <a:effectLst/>
                        </a:rPr>
                        <a:t>SSDD</a:t>
                      </a:r>
                      <a:r>
                        <a:rPr lang="zh-CN" altLang="en-US" sz="1000" u="none" strike="noStrike">
                          <a:effectLst/>
                        </a:rPr>
                        <a:t>）文档修改</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782237050"/>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en-US" altLang="zh-CN" sz="1000" u="none" strike="noStrike">
                          <a:effectLst/>
                        </a:rPr>
                        <a:t>HIPO</a:t>
                      </a:r>
                      <a:r>
                        <a:rPr lang="zh-CN" altLang="en-US" sz="1000" u="none" strike="noStrike">
                          <a:effectLst/>
                        </a:rPr>
                        <a:t>图制作、层次结构图修改</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458410878"/>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进行小组人员分工</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137853972"/>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用</a:t>
                      </a:r>
                      <a:r>
                        <a:rPr lang="en-US" altLang="zh-CN" sz="1000" u="none" strike="noStrike">
                          <a:effectLst/>
                        </a:rPr>
                        <a:t>Axure RP</a:t>
                      </a:r>
                      <a:r>
                        <a:rPr lang="zh-CN" altLang="en-US" sz="1000" u="none" strike="noStrike">
                          <a:effectLst/>
                        </a:rPr>
                        <a:t>修改软件的原型设计图</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360446845"/>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分享</a:t>
                      </a:r>
                      <a:r>
                        <a:rPr lang="en-US" sz="1000" u="none" strike="noStrike">
                          <a:effectLst/>
                        </a:rPr>
                        <a:t>TSP</a:t>
                      </a:r>
                      <a:r>
                        <a:rPr lang="zh-CN" altLang="en-US" sz="1000" u="none" strike="noStrike">
                          <a:effectLst/>
                        </a:rPr>
                        <a:t>读后感</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69762698"/>
                  </a:ext>
                </a:extLst>
              </a:tr>
              <a:tr h="154515">
                <a:tc>
                  <a:txBody>
                    <a:bodyPr/>
                    <a:lstStyle/>
                    <a:p>
                      <a:pPr algn="ctr" fontAlgn="ctr"/>
                      <a:r>
                        <a:rPr lang="zh-CN" altLang="en-US" sz="1000" u="none" strike="noStrike">
                          <a:effectLst/>
                        </a:rPr>
                        <a:t>林豪</a:t>
                      </a: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查找相应技术文档</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0.706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extLst>
                  <a:ext uri="{0D108BD9-81ED-4DB2-BD59-A6C34878D82A}">
                    <a16:rowId xmlns:a16="http://schemas.microsoft.com/office/drawing/2014/main" val="3015307214"/>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将这次制作、修改的各类图整合到之前的</a:t>
                      </a:r>
                      <a:r>
                        <a:rPr lang="en-US" altLang="zh-CN" sz="1000" u="none" strike="noStrike">
                          <a:effectLst/>
                        </a:rPr>
                        <a:t>ppt</a:t>
                      </a:r>
                      <a:r>
                        <a:rPr lang="zh-CN" altLang="en-US" sz="1000" u="none" strike="noStrike">
                          <a:effectLst/>
                        </a:rPr>
                        <a:t>和</a:t>
                      </a:r>
                      <a:r>
                        <a:rPr lang="en-US" altLang="zh-CN" sz="1000" u="none" strike="noStrike">
                          <a:effectLst/>
                        </a:rPr>
                        <a:t>word</a:t>
                      </a:r>
                      <a:r>
                        <a:rPr lang="zh-CN" altLang="en-US" sz="1000" u="none" strike="noStrike">
                          <a:effectLst/>
                        </a:rPr>
                        <a:t>中</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202645071"/>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项目计划修改</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662205501"/>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总体设计（</a:t>
                      </a:r>
                      <a:r>
                        <a:rPr lang="en-US" altLang="zh-CN" sz="1000" u="none" strike="noStrike">
                          <a:effectLst/>
                        </a:rPr>
                        <a:t>SSDD</a:t>
                      </a:r>
                      <a:r>
                        <a:rPr lang="zh-CN" altLang="en-US" sz="1000" u="none" strike="noStrike">
                          <a:effectLst/>
                        </a:rPr>
                        <a:t>）</a:t>
                      </a:r>
                      <a:r>
                        <a:rPr lang="en-US" altLang="zh-CN" sz="1000" u="none" strike="noStrike">
                          <a:effectLst/>
                        </a:rPr>
                        <a:t>PPT</a:t>
                      </a:r>
                      <a:r>
                        <a:rPr lang="zh-CN" altLang="en-US" sz="1000" u="none" strike="noStrike">
                          <a:effectLst/>
                        </a:rPr>
                        <a:t>制作</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789939757"/>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分享</a:t>
                      </a:r>
                      <a:r>
                        <a:rPr lang="en-US" sz="1000" u="none" strike="noStrike">
                          <a:effectLst/>
                        </a:rPr>
                        <a:t>TSP</a:t>
                      </a:r>
                      <a:r>
                        <a:rPr lang="zh-CN" altLang="en-US" sz="1000" u="none" strike="noStrike">
                          <a:effectLst/>
                        </a:rPr>
                        <a:t>读后感</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150717881"/>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929150137"/>
                  </a:ext>
                </a:extLst>
              </a:tr>
              <a:tr h="154515">
                <a:tc>
                  <a:txBody>
                    <a:bodyPr/>
                    <a:lstStyle/>
                    <a:p>
                      <a:pPr algn="ctr" fontAlgn="ctr"/>
                      <a:r>
                        <a:rPr lang="zh-CN" altLang="en-US" sz="1000" u="none" strike="noStrike">
                          <a:effectLst/>
                        </a:rPr>
                        <a:t>周南</a:t>
                      </a: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查找相应技术文档</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extLst>
                  <a:ext uri="{0D108BD9-81ED-4DB2-BD59-A6C34878D82A}">
                    <a16:rowId xmlns:a16="http://schemas.microsoft.com/office/drawing/2014/main" val="2389047182"/>
                  </a:ext>
                </a:extLst>
              </a:tr>
              <a:tr h="154515">
                <a:tc>
                  <a:txBody>
                    <a:bodyPr/>
                    <a:lstStyle/>
                    <a:p>
                      <a:pPr algn="ctr" fontAlgn="ct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总体设计（</a:t>
                      </a:r>
                      <a:r>
                        <a:rPr lang="en-US" altLang="zh-CN" sz="1000" u="none" strike="noStrike">
                          <a:effectLst/>
                        </a:rPr>
                        <a:t>SSDD</a:t>
                      </a:r>
                      <a:r>
                        <a:rPr lang="zh-CN" altLang="en-US" sz="1000" u="none" strike="noStrike">
                          <a:effectLst/>
                        </a:rPr>
                        <a:t>）文档编写</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927621133"/>
                  </a:ext>
                </a:extLst>
              </a:tr>
              <a:tr h="154515">
                <a:tc>
                  <a:txBody>
                    <a:bodyPr/>
                    <a:lstStyle/>
                    <a:p>
                      <a:pPr algn="ctr" fontAlgn="ct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小组第七次会议记录的编写</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146852176"/>
                  </a:ext>
                </a:extLst>
              </a:tr>
              <a:tr h="154515">
                <a:tc>
                  <a:txBody>
                    <a:bodyPr/>
                    <a:lstStyle/>
                    <a:p>
                      <a:pPr algn="ctr" fontAlgn="ct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小组第七次会议任务执行绩效评价</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261173944"/>
                  </a:ext>
                </a:extLst>
              </a:tr>
              <a:tr h="154515">
                <a:tc>
                  <a:txBody>
                    <a:bodyPr/>
                    <a:lstStyle/>
                    <a:p>
                      <a:pPr algn="ctr" fontAlgn="ct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配置管理文件</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358200507"/>
                  </a:ext>
                </a:extLst>
              </a:tr>
              <a:tr h="154515">
                <a:tc>
                  <a:txBody>
                    <a:bodyPr/>
                    <a:lstStyle/>
                    <a:p>
                      <a:pPr algn="ctr" fontAlgn="ct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dirty="0">
                          <a:effectLst/>
                        </a:rPr>
                        <a:t>分享</a:t>
                      </a:r>
                      <a:r>
                        <a:rPr lang="en-US" sz="1000" u="none" strike="noStrike" dirty="0">
                          <a:effectLst/>
                        </a:rPr>
                        <a:t>TSP</a:t>
                      </a:r>
                      <a:r>
                        <a:rPr lang="zh-CN" altLang="en-US" sz="1000" u="none" strike="noStrike" dirty="0">
                          <a:effectLst/>
                        </a:rPr>
                        <a:t>读后感</a:t>
                      </a: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4173023687"/>
                  </a:ext>
                </a:extLst>
              </a:tr>
            </a:tbl>
          </a:graphicData>
        </a:graphic>
      </p:graphicFrame>
    </p:spTree>
  </p:cSld>
  <p:clrMapOvr>
    <a:masterClrMapping/>
  </p:clrMapOvr>
  <p:transition spd="slow" advClick="0" advTm="0">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2153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会议记录</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398560599"/>
              </p:ext>
            </p:extLst>
          </p:nvPr>
        </p:nvGraphicFramePr>
        <p:xfrm>
          <a:off x="2699792" y="-2"/>
          <a:ext cx="4104456" cy="5164374"/>
        </p:xfrm>
        <a:graphic>
          <a:graphicData uri="http://schemas.openxmlformats.org/drawingml/2006/table">
            <a:tbl>
              <a:tblPr>
                <a:tableStyleId>{5C22544A-7EE6-4342-B048-85BDC9FD1C3A}</a:tableStyleId>
              </a:tblPr>
              <a:tblGrid>
                <a:gridCol w="571317">
                  <a:extLst>
                    <a:ext uri="{9D8B030D-6E8A-4147-A177-3AD203B41FA5}">
                      <a16:colId xmlns:a16="http://schemas.microsoft.com/office/drawing/2014/main" val="732631348"/>
                    </a:ext>
                  </a:extLst>
                </a:gridCol>
                <a:gridCol w="1653809">
                  <a:extLst>
                    <a:ext uri="{9D8B030D-6E8A-4147-A177-3AD203B41FA5}">
                      <a16:colId xmlns:a16="http://schemas.microsoft.com/office/drawing/2014/main" val="1037195295"/>
                    </a:ext>
                  </a:extLst>
                </a:gridCol>
                <a:gridCol w="526212">
                  <a:extLst>
                    <a:ext uri="{9D8B030D-6E8A-4147-A177-3AD203B41FA5}">
                      <a16:colId xmlns:a16="http://schemas.microsoft.com/office/drawing/2014/main" val="1689243688"/>
                    </a:ext>
                  </a:extLst>
                </a:gridCol>
                <a:gridCol w="1353118">
                  <a:extLst>
                    <a:ext uri="{9D8B030D-6E8A-4147-A177-3AD203B41FA5}">
                      <a16:colId xmlns:a16="http://schemas.microsoft.com/office/drawing/2014/main" val="3614889604"/>
                    </a:ext>
                  </a:extLst>
                </a:gridCol>
              </a:tblGrid>
              <a:tr h="241180">
                <a:tc>
                  <a:txBody>
                    <a:bodyPr/>
                    <a:lstStyle/>
                    <a:p>
                      <a:pPr algn="ctr">
                        <a:lnSpc>
                          <a:spcPct val="200000"/>
                        </a:lnSpc>
                        <a:spcAft>
                          <a:spcPts val="0"/>
                        </a:spcAft>
                      </a:pPr>
                      <a:r>
                        <a:rPr lang="zh-CN" sz="800" kern="100">
                          <a:effectLst/>
                        </a:rPr>
                        <a:t>会议地点</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ctr">
                        <a:lnSpc>
                          <a:spcPct val="200000"/>
                        </a:lnSpc>
                        <a:spcAft>
                          <a:spcPts val="0"/>
                        </a:spcAft>
                      </a:pPr>
                      <a:r>
                        <a:rPr lang="zh-CN" sz="800" kern="100">
                          <a:effectLst/>
                        </a:rPr>
                        <a:t>明德</a:t>
                      </a:r>
                      <a:r>
                        <a:rPr lang="en-US" sz="800" kern="100">
                          <a:effectLst/>
                        </a:rPr>
                        <a:t>613</a:t>
                      </a:r>
                      <a:r>
                        <a:rPr lang="zh-CN" sz="800" kern="100">
                          <a:effectLst/>
                        </a:rPr>
                        <a:t>室</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ctr">
                        <a:lnSpc>
                          <a:spcPct val="200000"/>
                        </a:lnSpc>
                        <a:spcAft>
                          <a:spcPts val="0"/>
                        </a:spcAft>
                      </a:pPr>
                      <a:r>
                        <a:rPr lang="zh-CN" sz="800" kern="100">
                          <a:effectLst/>
                        </a:rPr>
                        <a:t>会议时间</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just">
                        <a:lnSpc>
                          <a:spcPct val="200000"/>
                        </a:lnSpc>
                        <a:spcAft>
                          <a:spcPts val="0"/>
                        </a:spcAft>
                      </a:pPr>
                      <a:r>
                        <a:rPr lang="en-US" sz="800" kern="100">
                          <a:effectLst/>
                        </a:rPr>
                        <a:t>2019 4.20 21</a:t>
                      </a:r>
                      <a:r>
                        <a:rPr lang="zh-CN" sz="800" kern="100">
                          <a:effectLst/>
                        </a:rPr>
                        <a:t>：</a:t>
                      </a:r>
                      <a:r>
                        <a:rPr lang="en-US" sz="800" kern="100">
                          <a:effectLst/>
                        </a:rPr>
                        <a:t>00</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extLst>
                  <a:ext uri="{0D108BD9-81ED-4DB2-BD59-A6C34878D82A}">
                    <a16:rowId xmlns:a16="http://schemas.microsoft.com/office/drawing/2014/main" val="2478815872"/>
                  </a:ext>
                </a:extLst>
              </a:tr>
              <a:tr h="241180">
                <a:tc>
                  <a:txBody>
                    <a:bodyPr/>
                    <a:lstStyle/>
                    <a:p>
                      <a:pPr algn="ctr">
                        <a:lnSpc>
                          <a:spcPct val="200000"/>
                        </a:lnSpc>
                        <a:spcAft>
                          <a:spcPts val="0"/>
                        </a:spcAft>
                      </a:pPr>
                      <a:r>
                        <a:rPr lang="zh-CN" sz="800" kern="100">
                          <a:effectLst/>
                        </a:rPr>
                        <a:t>主 持 人</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ctr">
                        <a:lnSpc>
                          <a:spcPct val="200000"/>
                        </a:lnSpc>
                        <a:spcAft>
                          <a:spcPts val="0"/>
                        </a:spcAft>
                      </a:pPr>
                      <a:r>
                        <a:rPr lang="zh-CN" sz="800" kern="100">
                          <a:effectLst/>
                        </a:rPr>
                        <a:t>李骏</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ctr">
                        <a:lnSpc>
                          <a:spcPct val="200000"/>
                        </a:lnSpc>
                        <a:spcAft>
                          <a:spcPts val="0"/>
                        </a:spcAft>
                      </a:pPr>
                      <a:r>
                        <a:rPr lang="zh-CN" sz="800" kern="100">
                          <a:effectLst/>
                        </a:rPr>
                        <a:t>记录 人</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a:txBody>
                    <a:bodyPr/>
                    <a:lstStyle/>
                    <a:p>
                      <a:pPr algn="ctr">
                        <a:lnSpc>
                          <a:spcPct val="200000"/>
                        </a:lnSpc>
                        <a:spcAft>
                          <a:spcPts val="0"/>
                        </a:spcAft>
                      </a:pPr>
                      <a:r>
                        <a:rPr lang="zh-CN" sz="800" kern="100">
                          <a:effectLst/>
                        </a:rPr>
                        <a:t>林豪</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extLst>
                  <a:ext uri="{0D108BD9-81ED-4DB2-BD59-A6C34878D82A}">
                    <a16:rowId xmlns:a16="http://schemas.microsoft.com/office/drawing/2014/main" val="1603077359"/>
                  </a:ext>
                </a:extLst>
              </a:tr>
              <a:tr h="319479">
                <a:tc>
                  <a:txBody>
                    <a:bodyPr/>
                    <a:lstStyle/>
                    <a:p>
                      <a:pPr algn="ctr">
                        <a:lnSpc>
                          <a:spcPct val="200000"/>
                        </a:lnSpc>
                        <a:spcAft>
                          <a:spcPts val="0"/>
                        </a:spcAft>
                      </a:pPr>
                      <a:r>
                        <a:rPr lang="zh-CN" sz="800" kern="100">
                          <a:effectLst/>
                        </a:rPr>
                        <a:t>参会人员</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nchor="ctr"/>
                </a:tc>
                <a:tc gridSpan="3">
                  <a:txBody>
                    <a:bodyPr/>
                    <a:lstStyle/>
                    <a:p>
                      <a:pPr algn="ctr">
                        <a:lnSpc>
                          <a:spcPct val="200000"/>
                        </a:lnSpc>
                        <a:spcAft>
                          <a:spcPts val="0"/>
                        </a:spcAft>
                      </a:pPr>
                      <a:r>
                        <a:rPr lang="zh-CN" sz="800" kern="100">
                          <a:effectLst/>
                        </a:rPr>
                        <a:t>李骏（组长）、林豪、周南</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85967827"/>
                  </a:ext>
                </a:extLst>
              </a:tr>
              <a:tr h="253323">
                <a:tc>
                  <a:txBody>
                    <a:bodyPr/>
                    <a:lstStyle/>
                    <a:p>
                      <a:pPr algn="ctr">
                        <a:lnSpc>
                          <a:spcPct val="200000"/>
                        </a:lnSpc>
                        <a:spcAft>
                          <a:spcPts val="0"/>
                        </a:spcAft>
                      </a:pPr>
                      <a:r>
                        <a:rPr lang="zh-CN" sz="800" kern="100">
                          <a:effectLst/>
                        </a:rPr>
                        <a:t>会议主题</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nchor="ctr"/>
                </a:tc>
                <a:tc gridSpan="3">
                  <a:txBody>
                    <a:bodyPr/>
                    <a:lstStyle/>
                    <a:p>
                      <a:pPr algn="ctr">
                        <a:lnSpc>
                          <a:spcPct val="200000"/>
                        </a:lnSpc>
                        <a:spcAft>
                          <a:spcPts val="0"/>
                        </a:spcAft>
                      </a:pPr>
                      <a:r>
                        <a:rPr lang="en-US" sz="800" kern="100">
                          <a:effectLst/>
                        </a:rPr>
                        <a:t>TSP</a:t>
                      </a:r>
                      <a:r>
                        <a:rPr lang="zh-CN" sz="800" kern="100">
                          <a:effectLst/>
                        </a:rPr>
                        <a:t>读后感的撰写及总体设计文档及</a:t>
                      </a:r>
                      <a:r>
                        <a:rPr lang="en-US" sz="800" kern="100">
                          <a:effectLst/>
                        </a:rPr>
                        <a:t>PPT</a:t>
                      </a:r>
                      <a:r>
                        <a:rPr lang="zh-CN" sz="800" kern="100">
                          <a:effectLst/>
                        </a:rPr>
                        <a:t>的制作</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04757965"/>
                  </a:ext>
                </a:extLst>
              </a:tr>
              <a:tr h="4088339">
                <a:tc gridSpan="4">
                  <a:txBody>
                    <a:bodyPr/>
                    <a:lstStyle/>
                    <a:p>
                      <a:pPr indent="76200" algn="just">
                        <a:lnSpc>
                          <a:spcPct val="200000"/>
                        </a:lnSpc>
                        <a:spcAft>
                          <a:spcPts val="0"/>
                        </a:spcAft>
                      </a:pPr>
                      <a:r>
                        <a:rPr lang="zh-CN" sz="800" kern="100" dirty="0">
                          <a:effectLst/>
                        </a:rPr>
                        <a:t>会议内容：</a:t>
                      </a:r>
                    </a:p>
                    <a:p>
                      <a:pPr marL="342900" lvl="0" indent="-342900" algn="just">
                        <a:lnSpc>
                          <a:spcPct val="200000"/>
                        </a:lnSpc>
                        <a:spcAft>
                          <a:spcPts val="0"/>
                        </a:spcAft>
                        <a:buFont typeface="+mj-lt"/>
                        <a:buAutoNum type="arabicPeriod"/>
                      </a:pPr>
                      <a:r>
                        <a:rPr lang="zh-CN" sz="800" kern="100" dirty="0">
                          <a:effectLst/>
                        </a:rPr>
                        <a:t>明确</a:t>
                      </a:r>
                      <a:r>
                        <a:rPr lang="en-US" sz="800" kern="100" dirty="0">
                          <a:effectLst/>
                        </a:rPr>
                        <a:t>TSP</a:t>
                      </a:r>
                      <a:r>
                        <a:rPr lang="zh-CN" sz="800" kern="100" dirty="0">
                          <a:effectLst/>
                        </a:rPr>
                        <a:t>读后感撰写的内容</a:t>
                      </a:r>
                    </a:p>
                    <a:p>
                      <a:pPr marL="342900" lvl="0" indent="-342900" algn="just">
                        <a:lnSpc>
                          <a:spcPct val="200000"/>
                        </a:lnSpc>
                        <a:spcAft>
                          <a:spcPts val="0"/>
                        </a:spcAft>
                        <a:buFont typeface="+mj-lt"/>
                        <a:buAutoNum type="arabicPeriod"/>
                      </a:pPr>
                      <a:r>
                        <a:rPr lang="zh-CN" sz="800" kern="100" dirty="0">
                          <a:effectLst/>
                        </a:rPr>
                        <a:t>更新此前的用户计划文档模板及用户计划文档内容</a:t>
                      </a:r>
                    </a:p>
                    <a:p>
                      <a:pPr marL="342900" lvl="0" indent="-342900" algn="just">
                        <a:lnSpc>
                          <a:spcPct val="200000"/>
                        </a:lnSpc>
                        <a:spcAft>
                          <a:spcPts val="0"/>
                        </a:spcAft>
                        <a:buFont typeface="+mj-lt"/>
                        <a:buAutoNum type="arabicPeriod"/>
                      </a:pPr>
                      <a:r>
                        <a:rPr lang="en-US" sz="800" kern="100" dirty="0">
                          <a:effectLst/>
                        </a:rPr>
                        <a:t>HIPO</a:t>
                      </a:r>
                      <a:r>
                        <a:rPr lang="zh-CN" sz="800" kern="100" dirty="0">
                          <a:effectLst/>
                        </a:rPr>
                        <a:t>图的制作，系统结构图的重绘</a:t>
                      </a:r>
                    </a:p>
                    <a:p>
                      <a:pPr marL="342900" lvl="0" indent="-342900" algn="just">
                        <a:lnSpc>
                          <a:spcPct val="200000"/>
                        </a:lnSpc>
                        <a:spcAft>
                          <a:spcPts val="0"/>
                        </a:spcAft>
                        <a:buFont typeface="+mj-lt"/>
                        <a:buAutoNum type="arabicPeriod"/>
                      </a:pPr>
                      <a:r>
                        <a:rPr lang="zh-CN" sz="800" kern="100" dirty="0">
                          <a:effectLst/>
                        </a:rPr>
                        <a:t>根据总体设计的要求，制作总体设计文档及</a:t>
                      </a:r>
                      <a:r>
                        <a:rPr lang="en-US" sz="800" kern="100" dirty="0">
                          <a:effectLst/>
                        </a:rPr>
                        <a:t>PPT</a:t>
                      </a:r>
                      <a:endParaRPr lang="zh-CN" sz="800" kern="100" dirty="0">
                        <a:effectLst/>
                      </a:endParaRPr>
                    </a:p>
                    <a:p>
                      <a:pPr marL="342900" lvl="0" indent="-342900" algn="just">
                        <a:lnSpc>
                          <a:spcPct val="200000"/>
                        </a:lnSpc>
                        <a:spcAft>
                          <a:spcPts val="0"/>
                        </a:spcAft>
                        <a:buFont typeface="+mj-lt"/>
                        <a:buAutoNum type="arabicPeriod"/>
                      </a:pPr>
                      <a:r>
                        <a:rPr lang="zh-CN" sz="800" kern="100" dirty="0">
                          <a:effectLst/>
                        </a:rPr>
                        <a:t>用户原型图进阶修改</a:t>
                      </a:r>
                    </a:p>
                    <a:p>
                      <a:pPr marL="342900" lvl="0" indent="-342900" algn="just">
                        <a:lnSpc>
                          <a:spcPct val="200000"/>
                        </a:lnSpc>
                        <a:spcAft>
                          <a:spcPts val="0"/>
                        </a:spcAft>
                        <a:buFont typeface="+mj-lt"/>
                        <a:buAutoNum type="arabicPeriod"/>
                      </a:pPr>
                      <a:r>
                        <a:rPr lang="zh-CN" sz="800" kern="100" dirty="0">
                          <a:effectLst/>
                        </a:rPr>
                        <a:t>进行人员的具体分工</a:t>
                      </a:r>
                    </a:p>
                    <a:p>
                      <a:pPr indent="76200" algn="just">
                        <a:lnSpc>
                          <a:spcPct val="200000"/>
                        </a:lnSpc>
                        <a:spcAft>
                          <a:spcPts val="0"/>
                        </a:spcAft>
                      </a:pPr>
                      <a:r>
                        <a:rPr lang="zh-CN" sz="800" kern="100" dirty="0">
                          <a:effectLst/>
                        </a:rPr>
                        <a:t>具体如下：</a:t>
                      </a:r>
                    </a:p>
                    <a:p>
                      <a:pPr marL="342900" lvl="0" indent="-342900" algn="just">
                        <a:lnSpc>
                          <a:spcPct val="200000"/>
                        </a:lnSpc>
                        <a:spcAft>
                          <a:spcPts val="0"/>
                        </a:spcAft>
                        <a:buFont typeface="+mj-lt"/>
                        <a:buAutoNum type="arabicPeriod"/>
                      </a:pPr>
                      <a:r>
                        <a:rPr lang="zh-CN" sz="800" kern="100" dirty="0">
                          <a:effectLst/>
                        </a:rPr>
                        <a:t>人员分工：李骏（组长）：分配任务、总体设计（</a:t>
                      </a:r>
                      <a:r>
                        <a:rPr lang="en-US" sz="800" kern="100" dirty="0">
                          <a:effectLst/>
                        </a:rPr>
                        <a:t>SSDD</a:t>
                      </a:r>
                      <a:r>
                        <a:rPr lang="zh-CN" sz="800" kern="100" dirty="0">
                          <a:effectLst/>
                        </a:rPr>
                        <a:t>）文档修改、将这次制、作、</a:t>
                      </a:r>
                      <a:r>
                        <a:rPr lang="en-US" sz="800" kern="100" dirty="0">
                          <a:effectLst/>
                        </a:rPr>
                        <a:t>HIPO</a:t>
                      </a:r>
                      <a:r>
                        <a:rPr lang="zh-CN" sz="800" kern="100" dirty="0">
                          <a:effectLst/>
                        </a:rPr>
                        <a:t>图制作、层次结构图修改、进行小组人员分工、用</a:t>
                      </a:r>
                      <a:r>
                        <a:rPr lang="en-US" sz="800" kern="100" dirty="0" err="1">
                          <a:effectLst/>
                        </a:rPr>
                        <a:t>Axure</a:t>
                      </a:r>
                      <a:r>
                        <a:rPr lang="en-US" sz="800" kern="100" dirty="0">
                          <a:effectLst/>
                        </a:rPr>
                        <a:t> RP</a:t>
                      </a:r>
                      <a:r>
                        <a:rPr lang="zh-CN" sz="800" kern="100" dirty="0">
                          <a:effectLst/>
                        </a:rPr>
                        <a:t>修改软件的原型设计图、分享</a:t>
                      </a:r>
                      <a:r>
                        <a:rPr lang="en-US" sz="800" kern="100" dirty="0">
                          <a:effectLst/>
                        </a:rPr>
                        <a:t>TSP</a:t>
                      </a:r>
                      <a:r>
                        <a:rPr lang="zh-CN" sz="800" kern="100" dirty="0">
                          <a:effectLst/>
                        </a:rPr>
                        <a:t>读后感</a:t>
                      </a:r>
                    </a:p>
                    <a:p>
                      <a:pPr marL="304800" algn="just">
                        <a:lnSpc>
                          <a:spcPct val="200000"/>
                        </a:lnSpc>
                        <a:spcAft>
                          <a:spcPts val="0"/>
                        </a:spcAft>
                      </a:pPr>
                      <a:r>
                        <a:rPr lang="en-US" sz="800" kern="100" dirty="0">
                          <a:effectLst/>
                        </a:rPr>
                        <a:t>          </a:t>
                      </a:r>
                      <a:r>
                        <a:rPr lang="zh-CN" sz="800" kern="100" dirty="0">
                          <a:effectLst/>
                        </a:rPr>
                        <a:t>林豪：将这次制作、修改的各类图整合到之前的</a:t>
                      </a:r>
                      <a:r>
                        <a:rPr lang="en-US" sz="800" kern="100" dirty="0" err="1">
                          <a:effectLst/>
                        </a:rPr>
                        <a:t>ppt</a:t>
                      </a:r>
                      <a:r>
                        <a:rPr lang="zh-CN" sz="800" kern="100" dirty="0">
                          <a:effectLst/>
                        </a:rPr>
                        <a:t>和</a:t>
                      </a:r>
                      <a:r>
                        <a:rPr lang="en-US" sz="800" kern="100" dirty="0">
                          <a:effectLst/>
                        </a:rPr>
                        <a:t>word</a:t>
                      </a:r>
                      <a:r>
                        <a:rPr lang="zh-CN" sz="800" kern="100" dirty="0">
                          <a:effectLst/>
                        </a:rPr>
                        <a:t>中、查找相应技术文档、项目计划修改、总体设计（</a:t>
                      </a:r>
                      <a:r>
                        <a:rPr lang="en-US" sz="800" kern="100" dirty="0">
                          <a:effectLst/>
                        </a:rPr>
                        <a:t>SSDD</a:t>
                      </a:r>
                      <a:r>
                        <a:rPr lang="zh-CN" sz="800" kern="100" dirty="0">
                          <a:effectLst/>
                        </a:rPr>
                        <a:t>）</a:t>
                      </a:r>
                      <a:r>
                        <a:rPr lang="en-US" sz="800" kern="100" dirty="0">
                          <a:effectLst/>
                        </a:rPr>
                        <a:t>PPT</a:t>
                      </a:r>
                      <a:r>
                        <a:rPr lang="zh-CN" sz="800" kern="100" dirty="0">
                          <a:effectLst/>
                        </a:rPr>
                        <a:t>制作、分享</a:t>
                      </a:r>
                      <a:r>
                        <a:rPr lang="en-US" sz="800" kern="100" dirty="0">
                          <a:effectLst/>
                        </a:rPr>
                        <a:t>TSP</a:t>
                      </a:r>
                      <a:r>
                        <a:rPr lang="zh-CN" sz="800" kern="100" dirty="0">
                          <a:effectLst/>
                        </a:rPr>
                        <a:t>读后感</a:t>
                      </a:r>
                    </a:p>
                    <a:p>
                      <a:pPr marL="304800" algn="just">
                        <a:lnSpc>
                          <a:spcPct val="200000"/>
                        </a:lnSpc>
                        <a:spcAft>
                          <a:spcPts val="0"/>
                        </a:spcAft>
                      </a:pPr>
                      <a:r>
                        <a:rPr lang="en-US" sz="800" kern="100" dirty="0">
                          <a:effectLst/>
                        </a:rPr>
                        <a:t>          </a:t>
                      </a:r>
                      <a:r>
                        <a:rPr lang="zh-CN" sz="800" kern="100" dirty="0">
                          <a:effectLst/>
                        </a:rPr>
                        <a:t>周南：查找相应技术文档、总体设计（</a:t>
                      </a:r>
                      <a:r>
                        <a:rPr lang="en-US" sz="800" kern="100" dirty="0">
                          <a:effectLst/>
                        </a:rPr>
                        <a:t>SSDD</a:t>
                      </a:r>
                      <a:r>
                        <a:rPr lang="zh-CN" sz="800" kern="100" dirty="0">
                          <a:effectLst/>
                        </a:rPr>
                        <a:t>）文档编写、小组第七次会议记录的编写、小组第七次会议任务执行绩效评价、配置管理文件、分享</a:t>
                      </a:r>
                      <a:r>
                        <a:rPr lang="en-US" sz="800" kern="100" dirty="0">
                          <a:effectLst/>
                        </a:rPr>
                        <a:t>TSP</a:t>
                      </a:r>
                      <a:r>
                        <a:rPr lang="zh-CN" sz="800" kern="100" dirty="0">
                          <a:effectLst/>
                        </a:rPr>
                        <a:t>读后感</a:t>
                      </a:r>
                    </a:p>
                    <a:p>
                      <a:pPr indent="76200" algn="just">
                        <a:lnSpc>
                          <a:spcPct val="200000"/>
                        </a:lnSpc>
                        <a:spcAft>
                          <a:spcPts val="0"/>
                        </a:spcAft>
                      </a:pPr>
                      <a:r>
                        <a:rPr lang="zh-CN" sz="800" kern="100" dirty="0">
                          <a:effectLst/>
                        </a:rPr>
                        <a:t>近期安排：</a:t>
                      </a:r>
                    </a:p>
                    <a:p>
                      <a:pPr indent="76200" algn="just">
                        <a:lnSpc>
                          <a:spcPct val="200000"/>
                        </a:lnSpc>
                        <a:spcAft>
                          <a:spcPts val="0"/>
                        </a:spcAft>
                      </a:pPr>
                      <a:r>
                        <a:rPr lang="en-US" sz="800" kern="100" dirty="0">
                          <a:effectLst/>
                        </a:rPr>
                        <a:t>4.21</a:t>
                      </a:r>
                      <a:r>
                        <a:rPr lang="zh-CN" sz="800" kern="100" dirty="0">
                          <a:effectLst/>
                        </a:rPr>
                        <a:t>汇总结果，由李骏整合并发送到杨老师的邮箱。 </a:t>
                      </a:r>
                      <a:r>
                        <a:rPr lang="en-US" sz="800" kern="100" dirty="0">
                          <a:effectLst/>
                        </a:rPr>
                        <a:t>4.27</a:t>
                      </a:r>
                      <a:r>
                        <a:rPr lang="zh-CN" sz="800" kern="100" dirty="0">
                          <a:effectLst/>
                        </a:rPr>
                        <a:t>会继续开会并分配作业。</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84506976"/>
                  </a:ext>
                </a:extLst>
              </a:tr>
            </a:tbl>
          </a:graphicData>
        </a:graphic>
      </p:graphicFrame>
    </p:spTree>
    <p:extLst>
      <p:ext uri="{BB962C8B-B14F-4D97-AF65-F5344CB8AC3E}">
        <p14:creationId xmlns:p14="http://schemas.microsoft.com/office/powerpoint/2010/main" val="886269097"/>
      </p:ext>
    </p:extLst>
  </p:cSld>
  <p:clrMapOvr>
    <a:masterClrMapping/>
  </p:clrMapOvr>
  <p:transition spd="slow" advClick="0" advTm="0">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025" name="淘宝店chenying0907 37"/>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 name="淘宝店chenying0907 38"/>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8" name="淘宝店chenying0907 39"/>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9" name="淘宝店chenying0907 40"/>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淘宝店chenying0907 41"/>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633312"/>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THANK YOU FOR WATCHING</a:t>
            </a:r>
          </a:p>
        </p:txBody>
      </p:sp>
      <p:sp>
        <p:nvSpPr>
          <p:cNvPr id="43" name="PA_文本框 42"/>
          <p:cNvSpPr txBox="1"/>
          <p:nvPr>
            <p:custDataLst>
              <p:tags r:id="rId4"/>
            </p:custDataLst>
          </p:nvPr>
        </p:nvSpPr>
        <p:spPr>
          <a:xfrm>
            <a:off x="1607944" y="1986975"/>
            <a:ext cx="5904656" cy="584775"/>
          </a:xfrm>
          <a:prstGeom prst="rect">
            <a:avLst/>
          </a:prstGeom>
          <a:noFill/>
        </p:spPr>
        <p:txBody>
          <a:bodyPr wrap="square" lIns="0" rIns="0" rtlCol="0">
            <a:spAutoFit/>
          </a:bodyPr>
          <a:lstStyle/>
          <a:p>
            <a:pPr algn="dist"/>
            <a:r>
              <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rPr>
              <a:t>敬请各位组长</a:t>
            </a:r>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批评指正</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9" name="PA_淘宝店chenying0907 9" descr="Money副本"/>
          <p:cNvSpPr>
            <a:spLocks noChangeArrowheads="1"/>
          </p:cNvSpPr>
          <p:nvPr>
            <p:custDataLst>
              <p:tags r:id="rId1"/>
            </p:custDataLst>
          </p:nvPr>
        </p:nvSpPr>
        <p:spPr bwMode="auto">
          <a:xfrm>
            <a:off x="0" y="1275606"/>
            <a:ext cx="9144000" cy="2159666"/>
          </a:xfrm>
          <a:prstGeom prst="rect">
            <a:avLst/>
          </a:prstGeom>
          <a:blipFill dpi="0" rotWithShape="1">
            <a:blip r:embed="rId10">
              <a:extLst>
                <a:ext uri="{28A0092B-C50C-407E-A947-70E740481C1C}">
                  <a14:useLocalDpi xmlns:a14="http://schemas.microsoft.com/office/drawing/2010/main" val="0"/>
                </a:ext>
              </a:extLst>
            </a:blip>
            <a:srcRect/>
            <a:stretch>
              <a:fillRect t="-50015" b="-100024"/>
            </a:stretch>
          </a:blipFill>
          <a:ln>
            <a:noFill/>
          </a:ln>
          <a:effectLst/>
        </p:spPr>
        <p:txBody>
          <a:bodyPr wrap="none" anchor="ctr"/>
          <a:lstStyle/>
          <a:p>
            <a:endParaRPr lang="zh-CN" altLang="en-US"/>
          </a:p>
        </p:txBody>
      </p:sp>
      <p:sp>
        <p:nvSpPr>
          <p:cNvPr id="10250" name="PA_淘宝店chenying0907 10"/>
          <p:cNvSpPr>
            <a:spLocks noChangeArrowheads="1"/>
          </p:cNvSpPr>
          <p:nvPr>
            <p:custDataLst>
              <p:tags r:id="rId2"/>
            </p:custDataLst>
          </p:nvPr>
        </p:nvSpPr>
        <p:spPr bwMode="auto">
          <a:xfrm>
            <a:off x="1116013" y="1274019"/>
            <a:ext cx="2087562" cy="3171215"/>
          </a:xfrm>
          <a:prstGeom prst="rect">
            <a:avLst/>
          </a:prstGeom>
          <a:solidFill>
            <a:schemeClr val="accent4">
              <a:alpha val="89999"/>
            </a:schemeClr>
          </a:solidFill>
          <a:ln>
            <a:noFill/>
          </a:ln>
          <a:effectLst/>
        </p:spPr>
        <p:txBody>
          <a:bodyPr wrap="none" anchor="ctr"/>
          <a:lstStyle/>
          <a:p>
            <a:endParaRPr lang="zh-CN" altLang="en-US"/>
          </a:p>
        </p:txBody>
      </p:sp>
      <p:sp>
        <p:nvSpPr>
          <p:cNvPr id="10251" name="PA_文本框 11"/>
          <p:cNvSpPr txBox="1">
            <a:spLocks noChangeArrowheads="1"/>
          </p:cNvSpPr>
          <p:nvPr>
            <p:custDataLst>
              <p:tags r:id="rId3"/>
            </p:custDataLst>
          </p:nvPr>
        </p:nvSpPr>
        <p:spPr bwMode="auto">
          <a:xfrm>
            <a:off x="1116013" y="1563638"/>
            <a:ext cx="209232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solidFill>
                  <a:schemeClr val="accent3">
                    <a:lumMod val="40000"/>
                    <a:lumOff val="60000"/>
                  </a:schemeClr>
                </a:solidFill>
                <a:latin typeface="+mj-ea"/>
                <a:ea typeface="+mj-ea"/>
              </a:rPr>
              <a:t>标识</a:t>
            </a:r>
          </a:p>
          <a:p>
            <a:endParaRPr lang="en-US" altLang="zh-CN" dirty="0"/>
          </a:p>
          <a:p>
            <a:r>
              <a:rPr lang="zh-CN" altLang="zh-CN" dirty="0"/>
              <a:t>标题：《系统</a:t>
            </a:r>
            <a:r>
              <a:rPr lang="en-US" altLang="zh-CN" dirty="0"/>
              <a:t>/</a:t>
            </a:r>
            <a:r>
              <a:rPr lang="zh-CN" altLang="zh-CN" dirty="0"/>
              <a:t>子系统设计</a:t>
            </a:r>
            <a:r>
              <a:rPr lang="en-US" altLang="zh-CN" dirty="0"/>
              <a:t>(</a:t>
            </a:r>
            <a:r>
              <a:rPr lang="zh-CN" altLang="zh-CN" dirty="0"/>
              <a:t>结构设计</a:t>
            </a:r>
            <a:r>
              <a:rPr lang="en-US" altLang="zh-CN" dirty="0"/>
              <a:t>)</a:t>
            </a:r>
            <a:r>
              <a:rPr lang="zh-CN" altLang="zh-CN" dirty="0"/>
              <a:t>说明》</a:t>
            </a:r>
          </a:p>
          <a:p>
            <a:r>
              <a:rPr lang="zh-CN" altLang="zh-CN" dirty="0"/>
              <a:t>简称：</a:t>
            </a:r>
            <a:r>
              <a:rPr lang="en-US" altLang="zh-CN" dirty="0"/>
              <a:t>SSDD</a:t>
            </a:r>
            <a:endParaRPr lang="zh-CN" altLang="zh-CN" dirty="0"/>
          </a:p>
          <a:p>
            <a:r>
              <a:rPr lang="zh-CN" altLang="zh-CN" dirty="0"/>
              <a:t>版本号：</a:t>
            </a:r>
            <a:r>
              <a:rPr lang="en-US" altLang="zh-CN" dirty="0"/>
              <a:t>1.0</a:t>
            </a:r>
            <a:endParaRPr lang="zh-CN" altLang="zh-CN" dirty="0"/>
          </a:p>
        </p:txBody>
      </p:sp>
      <p:sp>
        <p:nvSpPr>
          <p:cNvPr id="10252" name="PA_淘宝店chenying0907 12"/>
          <p:cNvSpPr>
            <a:spLocks noChangeArrowheads="1"/>
          </p:cNvSpPr>
          <p:nvPr>
            <p:custDataLst>
              <p:tags r:id="rId4"/>
            </p:custDataLst>
          </p:nvPr>
        </p:nvSpPr>
        <p:spPr bwMode="auto">
          <a:xfrm>
            <a:off x="4314826" y="3622597"/>
            <a:ext cx="4103687" cy="157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600" b="1" dirty="0">
                <a:solidFill>
                  <a:schemeClr val="accent3"/>
                </a:solidFill>
                <a:latin typeface="微软雅黑 Light" panose="020B0502040204020203" pitchFamily="34" charset="-122"/>
                <a:ea typeface="微软雅黑 Light" panose="020B0502040204020203" pitchFamily="34" charset="-122"/>
              </a:rPr>
              <a:t>文档概述</a:t>
            </a:r>
            <a:endParaRPr lang="zh-CN" altLang="en-US" sz="1600" b="1"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zh-CN" sz="1200" dirty="0"/>
              <a:t>用途：该文档的用途为描述约球微信小程序的系统、子系统的系统或子系统级设计与体系结构设计。</a:t>
            </a:r>
          </a:p>
          <a:p>
            <a:r>
              <a:rPr lang="zh-CN" altLang="zh-CN" sz="1200" dirty="0"/>
              <a:t>内容：描述了系统的设计思想，基本处理流程，体系结构以及人工处理的过程。给出了接口设计，运行设计以及出错处理及维护设计。</a:t>
            </a:r>
          </a:p>
          <a:p>
            <a:r>
              <a:rPr lang="en-US" altLang="zh-CN" sz="1200" dirty="0"/>
              <a:t> </a:t>
            </a:r>
            <a:r>
              <a:rPr lang="zh-CN" altLang="zh-CN" sz="1200" dirty="0"/>
              <a:t>要求：转发和抄送请标明原作者和地址。</a:t>
            </a:r>
          </a:p>
          <a:p>
            <a:r>
              <a:rPr altLang="zh-CN" sz="11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0253" name="PA_任意多边形 13"/>
          <p:cNvSpPr>
            <a:spLocks noEditPoints="1"/>
          </p:cNvSpPr>
          <p:nvPr>
            <p:custDataLst>
              <p:tags r:id="rId5"/>
            </p:custDataLst>
          </p:nvPr>
        </p:nvSpPr>
        <p:spPr bwMode="auto">
          <a:xfrm>
            <a:off x="4029076" y="3435272"/>
            <a:ext cx="285750" cy="187383"/>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chemeClr val="accent3"/>
          </a:solidFill>
          <a:ln>
            <a:noFill/>
          </a:ln>
        </p:spPr>
        <p:txBody>
          <a:bodyPr/>
          <a:lstStyle/>
          <a:p>
            <a:endParaRPr lang="zh-CN" altLang="en-US">
              <a:solidFill>
                <a:schemeClr val="bg1">
                  <a:lumMod val="50000"/>
                </a:schemeClr>
              </a:solidFill>
            </a:endParaRPr>
          </a:p>
        </p:txBody>
      </p:sp>
      <p:grpSp>
        <p:nvGrpSpPr>
          <p:cNvPr id="25" name="PA_淘宝店chenying0907 24"/>
          <p:cNvGrpSpPr/>
          <p:nvPr>
            <p:custDataLst>
              <p:tags r:id="rId6"/>
            </p:custDataLst>
          </p:nvPr>
        </p:nvGrpSpPr>
        <p:grpSpPr>
          <a:xfrm>
            <a:off x="-9190" y="0"/>
            <a:ext cx="620750" cy="791858"/>
            <a:chOff x="0" y="-21236"/>
            <a:chExt cx="3311527" cy="4224338"/>
          </a:xfrm>
        </p:grpSpPr>
        <p:sp>
          <p:nvSpPr>
            <p:cNvPr id="27"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PA_文本框 4"/>
          <p:cNvSpPr txBox="1">
            <a:spLocks noChangeArrowheads="1"/>
          </p:cNvSpPr>
          <p:nvPr>
            <p:custDataLst>
              <p:tags r:id="rId7"/>
            </p:custDataLst>
          </p:nvPr>
        </p:nvSpPr>
        <p:spPr bwMode="auto">
          <a:xfrm>
            <a:off x="535359" y="184337"/>
            <a:ext cx="1960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标识、文档概述</a:t>
            </a:r>
          </a:p>
        </p:txBody>
      </p:sp>
      <p:sp>
        <p:nvSpPr>
          <p:cNvPr id="31" name="PA_文本框 5"/>
          <p:cNvSpPr txBox="1">
            <a:spLocks noChangeArrowheads="1"/>
          </p:cNvSpPr>
          <p:nvPr>
            <p:custDataLst>
              <p:tags r:id="rId8"/>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cSld>
  <p:clrMapOvr>
    <a:masterClrMapping/>
  </p:clrMapOvr>
  <p:transition spd="slow" advClick="0" advTm="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系统概述</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文本框 1"/>
          <p:cNvSpPr txBox="1"/>
          <p:nvPr/>
        </p:nvSpPr>
        <p:spPr>
          <a:xfrm>
            <a:off x="3789437" y="41510"/>
            <a:ext cx="5184576" cy="5016758"/>
          </a:xfrm>
          <a:prstGeom prst="rect">
            <a:avLst/>
          </a:prstGeom>
          <a:noFill/>
        </p:spPr>
        <p:txBody>
          <a:bodyPr wrap="square" rtlCol="0">
            <a:spAutoFit/>
          </a:bodyPr>
          <a:lstStyle/>
          <a:p>
            <a:pPr lvl="0"/>
            <a:r>
              <a:rPr lang="en-US" altLang="zh-CN" sz="1200" dirty="0"/>
              <a:t>1.</a:t>
            </a:r>
            <a:r>
              <a:rPr lang="zh-CN" altLang="zh-CN" sz="1200" dirty="0"/>
              <a:t>系统特性</a:t>
            </a:r>
          </a:p>
          <a:p>
            <a:r>
              <a:rPr lang="en-US" altLang="zh-CN" sz="1200" dirty="0"/>
              <a:t>    </a:t>
            </a:r>
            <a:r>
              <a:rPr lang="zh-CN" altLang="zh-CN" sz="1200" dirty="0"/>
              <a:t>该系统寄生于微信小程序框架，可在任意安装了微信的移动终端使用。</a:t>
            </a:r>
          </a:p>
          <a:p>
            <a:pPr lvl="0"/>
            <a:r>
              <a:rPr lang="en-US" altLang="zh-CN" sz="1200" dirty="0"/>
              <a:t>2.</a:t>
            </a:r>
            <a:r>
              <a:rPr lang="zh-CN" altLang="zh-CN" sz="1200" dirty="0"/>
              <a:t>软件特性</a:t>
            </a:r>
          </a:p>
          <a:p>
            <a:r>
              <a:rPr lang="zh-CN" altLang="zh-CN" sz="1200" dirty="0"/>
              <a:t>软件主要提供了以下的功能：</a:t>
            </a:r>
          </a:p>
          <a:p>
            <a:r>
              <a:rPr lang="en-US" altLang="zh-CN" sz="1200" dirty="0"/>
              <a:t>	(1)</a:t>
            </a:r>
            <a:r>
              <a:rPr lang="zh-CN" altLang="zh-CN" sz="1200" dirty="0"/>
              <a:t>主要功能</a:t>
            </a:r>
            <a:r>
              <a:rPr lang="en-US" altLang="zh-CN" sz="1200" dirty="0"/>
              <a:t>:</a:t>
            </a:r>
            <a:r>
              <a:rPr lang="zh-CN" altLang="zh-CN" sz="1200" dirty="0"/>
              <a:t>打开微信小程序</a:t>
            </a:r>
            <a:r>
              <a:rPr lang="en-US" altLang="zh-CN" sz="1200" dirty="0"/>
              <a:t>,</a:t>
            </a:r>
            <a:r>
              <a:rPr lang="zh-CN" altLang="zh-CN" sz="1200" dirty="0"/>
              <a:t>已发布的约球公告会展现在地图上</a:t>
            </a:r>
            <a:r>
              <a:rPr lang="en-US" altLang="zh-CN" sz="1200" dirty="0"/>
              <a:t>,</a:t>
            </a:r>
            <a:r>
              <a:rPr lang="zh-CN" altLang="zh-CN" sz="1200" dirty="0"/>
              <a:t>可通过放大缩小地图看到更细致的约球公告</a:t>
            </a:r>
            <a:r>
              <a:rPr lang="en-US" altLang="zh-CN" sz="1200" dirty="0"/>
              <a:t>,</a:t>
            </a:r>
            <a:r>
              <a:rPr lang="zh-CN" altLang="zh-CN" sz="1200" dirty="0"/>
              <a:t>同时可以通过建立公告</a:t>
            </a:r>
            <a:r>
              <a:rPr lang="en-US" altLang="zh-CN" sz="1200" dirty="0"/>
              <a:t>,</a:t>
            </a:r>
            <a:r>
              <a:rPr lang="zh-CN" altLang="zh-CN" sz="1200" dirty="0"/>
              <a:t>吸引他人进入公告。</a:t>
            </a:r>
          </a:p>
          <a:p>
            <a:r>
              <a:rPr lang="en-US" altLang="zh-CN" sz="1200" dirty="0"/>
              <a:t>	(2)</a:t>
            </a:r>
            <a:r>
              <a:rPr lang="zh-CN" altLang="zh-CN" sz="1200" dirty="0"/>
              <a:t>进阶功能</a:t>
            </a:r>
            <a:r>
              <a:rPr lang="en-US" altLang="zh-CN" sz="1200" dirty="0"/>
              <a:t>:</a:t>
            </a:r>
            <a:r>
              <a:rPr lang="zh-CN" altLang="zh-CN" sz="1200" dirty="0"/>
              <a:t>进入公告后</a:t>
            </a:r>
            <a:r>
              <a:rPr lang="en-US" altLang="zh-CN" sz="1200" dirty="0"/>
              <a:t>,</a:t>
            </a:r>
            <a:r>
              <a:rPr lang="zh-CN" altLang="zh-CN" sz="1200" dirty="0"/>
              <a:t>可以进行聊天确认球场</a:t>
            </a:r>
            <a:r>
              <a:rPr lang="en-US" altLang="zh-CN" sz="1200" dirty="0"/>
              <a:t>,</a:t>
            </a:r>
            <a:r>
              <a:rPr lang="zh-CN" altLang="zh-CN" sz="1200" dirty="0"/>
              <a:t>也可以查看同场竞技的球手们的一些信息</a:t>
            </a:r>
            <a:r>
              <a:rPr lang="en-US" altLang="zh-CN" sz="1200" dirty="0"/>
              <a:t>,</a:t>
            </a:r>
            <a:r>
              <a:rPr lang="zh-CN" altLang="zh-CN" sz="1200" dirty="0"/>
              <a:t>如信誉值，打球偏好等等</a:t>
            </a:r>
            <a:r>
              <a:rPr lang="en-US" altLang="zh-CN" sz="1200" dirty="0"/>
              <a:t>,</a:t>
            </a:r>
            <a:r>
              <a:rPr lang="zh-CN" altLang="zh-CN" sz="1200" dirty="0"/>
              <a:t>在打球完毕后退出球场后可以通过评价来决定对方的信誉值和打球等级。</a:t>
            </a:r>
          </a:p>
          <a:p>
            <a:r>
              <a:rPr lang="en-US" altLang="zh-CN" sz="1200" dirty="0"/>
              <a:t>3.</a:t>
            </a:r>
            <a:r>
              <a:rPr lang="zh-CN" altLang="zh-CN" sz="1200" dirty="0"/>
              <a:t>项目历史</a:t>
            </a:r>
          </a:p>
          <a:p>
            <a:r>
              <a:rPr lang="en-US" altLang="zh-CN" sz="1200" dirty="0"/>
              <a:t>	(1)</a:t>
            </a:r>
            <a:r>
              <a:rPr lang="zh-CN" altLang="zh-CN" sz="1200" dirty="0"/>
              <a:t>开发：无</a:t>
            </a:r>
          </a:p>
          <a:p>
            <a:r>
              <a:rPr lang="en-US" altLang="zh-CN" sz="1200" dirty="0"/>
              <a:t>	(2)</a:t>
            </a:r>
            <a:r>
              <a:rPr lang="zh-CN" altLang="zh-CN" sz="1200" dirty="0"/>
              <a:t>运行：无</a:t>
            </a:r>
          </a:p>
          <a:p>
            <a:r>
              <a:rPr lang="en-US" altLang="zh-CN" sz="1200" dirty="0"/>
              <a:t>	(3)</a:t>
            </a:r>
            <a:r>
              <a:rPr lang="zh-CN" altLang="zh-CN" sz="1200" dirty="0"/>
              <a:t>维护：无</a:t>
            </a:r>
          </a:p>
          <a:p>
            <a:r>
              <a:rPr lang="en-US" altLang="zh-CN" sz="1200" dirty="0"/>
              <a:t>4.</a:t>
            </a:r>
            <a:r>
              <a:rPr lang="zh-CN" altLang="zh-CN" sz="1200" dirty="0"/>
              <a:t>项目投资方</a:t>
            </a:r>
          </a:p>
          <a:p>
            <a:r>
              <a:rPr lang="en-US" altLang="zh-CN" sz="1200" dirty="0"/>
              <a:t>	SE2019</a:t>
            </a:r>
            <a:r>
              <a:rPr lang="zh-CN" altLang="zh-CN" sz="1200" dirty="0"/>
              <a:t>春</a:t>
            </a:r>
            <a:r>
              <a:rPr lang="en-US" altLang="zh-CN" sz="1200" dirty="0"/>
              <a:t>G06</a:t>
            </a:r>
            <a:r>
              <a:rPr lang="zh-CN" altLang="zh-CN" sz="1200" dirty="0"/>
              <a:t>小组</a:t>
            </a:r>
          </a:p>
          <a:p>
            <a:r>
              <a:rPr lang="en-US" altLang="zh-CN" sz="1200" dirty="0"/>
              <a:t>5.</a:t>
            </a:r>
            <a:r>
              <a:rPr lang="zh-CN" altLang="zh-CN" sz="1200" dirty="0"/>
              <a:t>项目需方与用户</a:t>
            </a:r>
          </a:p>
          <a:p>
            <a:r>
              <a:rPr lang="en-US" altLang="zh-CN" sz="1200" dirty="0"/>
              <a:t>	</a:t>
            </a:r>
            <a:r>
              <a:rPr lang="zh-CN" altLang="zh-CN" sz="1200" dirty="0"/>
              <a:t>广大篮球爱好者</a:t>
            </a:r>
          </a:p>
          <a:p>
            <a:r>
              <a:rPr lang="en-US" altLang="zh-CN" sz="1200" dirty="0"/>
              <a:t>6.</a:t>
            </a:r>
            <a:r>
              <a:rPr lang="zh-CN" altLang="zh-CN" sz="1200" dirty="0"/>
              <a:t>项目开发方</a:t>
            </a:r>
          </a:p>
          <a:p>
            <a:r>
              <a:rPr lang="en-US" altLang="zh-CN" sz="1200" dirty="0"/>
              <a:t>	SE2019</a:t>
            </a:r>
            <a:r>
              <a:rPr lang="zh-CN" altLang="zh-CN" sz="1200" dirty="0"/>
              <a:t>春</a:t>
            </a:r>
            <a:r>
              <a:rPr lang="en-US" altLang="zh-CN" sz="1200" dirty="0"/>
              <a:t>G06</a:t>
            </a:r>
            <a:r>
              <a:rPr lang="zh-CN" altLang="zh-CN" sz="1200" dirty="0"/>
              <a:t>小组</a:t>
            </a:r>
          </a:p>
          <a:p>
            <a:r>
              <a:rPr lang="en-US" altLang="zh-CN" sz="1200" dirty="0"/>
              <a:t>7.</a:t>
            </a:r>
            <a:r>
              <a:rPr lang="zh-CN" altLang="zh-CN" sz="1200" dirty="0"/>
              <a:t>项目支持机构</a:t>
            </a:r>
          </a:p>
          <a:p>
            <a:r>
              <a:rPr lang="en-US" altLang="zh-CN" sz="1200" dirty="0"/>
              <a:t>	</a:t>
            </a:r>
            <a:r>
              <a:rPr lang="zh-CN" altLang="zh-CN" sz="1200" dirty="0"/>
              <a:t>浙江大学城市学院计算机与计算学院</a:t>
            </a:r>
          </a:p>
          <a:p>
            <a:r>
              <a:rPr lang="en-US" altLang="zh-CN" sz="1200" dirty="0"/>
              <a:t>8.</a:t>
            </a:r>
            <a:r>
              <a:rPr lang="zh-CN" altLang="zh-CN" sz="1200" dirty="0"/>
              <a:t>项目当前和计划运行现场</a:t>
            </a:r>
          </a:p>
          <a:p>
            <a:r>
              <a:rPr lang="en-US" altLang="zh-CN" sz="1200" dirty="0"/>
              <a:t>9.</a:t>
            </a:r>
            <a:r>
              <a:rPr lang="zh-CN" altLang="zh-CN" sz="1200" dirty="0"/>
              <a:t>相关文档</a:t>
            </a:r>
          </a:p>
          <a:p>
            <a:endParaRPr lang="zh-CN" altLang="zh-CN" sz="1400"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grpSp>
        <p:nvGrpSpPr>
          <p:cNvPr id="37" name="PA_淘宝店chenying0907 65"/>
          <p:cNvGrpSpPr/>
          <p:nvPr>
            <p:custDataLst>
              <p:tags r:id="rId4"/>
            </p:custDataLst>
          </p:nvPr>
        </p:nvGrpSpPr>
        <p:grpSpPr bwMode="auto">
          <a:xfrm>
            <a:off x="179512" y="1491630"/>
            <a:ext cx="3384550" cy="2488381"/>
            <a:chOff x="3243" y="1030"/>
            <a:chExt cx="2132" cy="1567"/>
          </a:xfrm>
        </p:grpSpPr>
        <p:sp>
          <p:nvSpPr>
            <p:cNvPr id="3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9" name="Picture 67" desc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68" descr="psb"/>
            <p:cNvSpPr>
              <a:spLocks noChangeArrowheads="1"/>
            </p:cNvSpPr>
            <p:nvPr/>
          </p:nvSpPr>
          <p:spPr bwMode="auto">
            <a:xfrm>
              <a:off x="3395" y="1099"/>
              <a:ext cx="1871" cy="1083"/>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advClick="0" advTm="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2280091"/>
            <a:ext cx="2339102"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系统级设计决策</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系统级设计决策</a:t>
            </a: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731895" y="0"/>
            <a:ext cx="5458460" cy="4770537"/>
          </a:xfrm>
          <a:prstGeom prst="rect">
            <a:avLst/>
          </a:prstGeom>
        </p:spPr>
        <p:txBody>
          <a:bodyPr wrap="square">
            <a:spAutoFit/>
          </a:bodyPr>
          <a:lstStyle/>
          <a:p>
            <a:pPr indent="127000" algn="just">
              <a:spcAft>
                <a:spcPts val="0"/>
              </a:spcAft>
            </a:pPr>
            <a:endParaRPr sz="1600" kern="100" dirty="0">
              <a:latin typeface="Times New Roman" panose="02020603050405020304" pitchFamily="18" charset="0"/>
            </a:endParaRPr>
          </a:p>
          <a:p>
            <a:pPr indent="127000" algn="just">
              <a:spcAft>
                <a:spcPts val="0"/>
              </a:spcAft>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根据需求分析，该软件应该基本实现：</a:t>
            </a:r>
          </a:p>
          <a:p>
            <a:pPr indent="127000" algn="just">
              <a:spcAft>
                <a:spcPts val="0"/>
              </a:spcAft>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根据个人需要加入符合条件的公告：在探索界面，选择地图上的公告气泡，点击加入，显示所加入的群组。</a:t>
            </a:r>
          </a:p>
          <a:p>
            <a:pPr indent="127000" algn="just">
              <a:spcAft>
                <a:spcPts val="0"/>
              </a:spcAft>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根据个人需要发起公告：在约球界面，选择地图上的公告气泡，点击发起活动，选择各项参数及说明，显示创建的群组。</a:t>
            </a:r>
          </a:p>
          <a:p>
            <a:pPr indent="127000" algn="just">
              <a:spcAft>
                <a:spcPts val="0"/>
              </a:spcAft>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查看加入的群组：在群组界面，点击已加入的群组，可查看已加入的成员信息。</a:t>
            </a:r>
          </a:p>
          <a:p>
            <a:pPr indent="127000" algn="just">
              <a:spcAft>
                <a:spcPts val="0"/>
              </a:spcAft>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查看我的个人信息：在我的界面，查看个人基本信息、他人评价、标签、星级评价以及关于开发者信息、对系统的设置。</a:t>
            </a:r>
          </a:p>
          <a:p>
            <a:pPr indent="127000" algn="just">
              <a:spcAft>
                <a:spcPts val="0"/>
              </a:spcAft>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对他人实力进行评价：在约球结束后，对他人可进行文字、标签、星级评价。</a:t>
            </a:r>
          </a:p>
          <a:p>
            <a:pPr indent="127000" algn="just">
              <a:spcAft>
                <a:spcPts val="0"/>
              </a:spcAft>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软件的运行：按不同需要可点击“探索”、“约球”、“群组”、“我的”四个按钮进入具体功能，可随时按下按钮切换界面。</a:t>
            </a:r>
          </a:p>
          <a:p>
            <a:pPr indent="127000" algn="just">
              <a:spcAft>
                <a:spcPts val="0"/>
              </a:spcAft>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界面：软件的开始界面即探索界面，约球界面，群组界面，我的界面。</a:t>
            </a:r>
          </a:p>
        </p:txBody>
      </p:sp>
      <p:sp>
        <p:nvSpPr>
          <p:cNvPr id="9" name="PA_任意多边形 25" descr="17957756_101728372001_2副本"/>
          <p:cNvSpPr/>
          <p:nvPr>
            <p:custDataLst>
              <p:tags r:id="rId4"/>
            </p:custDataLst>
          </p:nvPr>
        </p:nvSpPr>
        <p:spPr bwMode="auto">
          <a:xfrm>
            <a:off x="62528"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44480" y="2262714"/>
            <a:ext cx="2646878"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系统体系结构设计</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功能描述</a:t>
            </a: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707904" y="-236562"/>
            <a:ext cx="5088255" cy="5478423"/>
          </a:xfrm>
          <a:prstGeom prst="rect">
            <a:avLst/>
          </a:prstGeom>
        </p:spPr>
        <p:txBody>
          <a:bodyPr wrap="square">
            <a:spAutoFit/>
          </a:bodyPr>
          <a:lstStyle/>
          <a:p>
            <a:pPr indent="127000" algn="just">
              <a:spcAft>
                <a:spcPts val="0"/>
              </a:spcAft>
            </a:pPr>
            <a:endParaRPr sz="1400" kern="100" dirty="0">
              <a:latin typeface="Times New Roman" panose="02020603050405020304" pitchFamily="18" charset="0"/>
            </a:endParaRPr>
          </a:p>
          <a:p>
            <a:r>
              <a:rPr lang="en-US" altLang="zh-CN" sz="1600" dirty="0"/>
              <a:t>1. </a:t>
            </a:r>
            <a:r>
              <a:rPr lang="zh-CN" altLang="zh-CN" sz="1600" dirty="0"/>
              <a:t>功能需求</a:t>
            </a:r>
          </a:p>
          <a:p>
            <a:r>
              <a:rPr lang="zh-CN" altLang="zh-CN" sz="1600" dirty="0"/>
              <a:t>此软件通过以微信小程序的模式</a:t>
            </a:r>
            <a:r>
              <a:rPr lang="en-US" altLang="zh-CN" sz="1600" dirty="0"/>
              <a:t>,</a:t>
            </a:r>
            <a:r>
              <a:rPr lang="zh-CN" altLang="zh-CN" sz="1600" dirty="0"/>
              <a:t>通过微信小程序登入</a:t>
            </a:r>
            <a:r>
              <a:rPr lang="en-US" altLang="zh-CN" sz="1600" dirty="0"/>
              <a:t>,</a:t>
            </a:r>
            <a:r>
              <a:rPr lang="zh-CN" altLang="zh-CN" sz="1600" dirty="0"/>
              <a:t>通过定位查询到附近的发布的约球公告并加入公告</a:t>
            </a:r>
            <a:r>
              <a:rPr lang="en-US" altLang="zh-CN" sz="1600" dirty="0"/>
              <a:t>,</a:t>
            </a:r>
            <a:r>
              <a:rPr lang="zh-CN" altLang="zh-CN" sz="1600" dirty="0"/>
              <a:t>也可以建立公告吸引他人的加入</a:t>
            </a:r>
            <a:r>
              <a:rPr lang="en-US" altLang="zh-CN" sz="1600" dirty="0"/>
              <a:t>,</a:t>
            </a:r>
            <a:r>
              <a:rPr lang="zh-CN" altLang="zh-CN" sz="1600" dirty="0"/>
              <a:t>公告以地图上的气泡为展现方式</a:t>
            </a:r>
            <a:r>
              <a:rPr lang="en-US" altLang="zh-CN" sz="1600" dirty="0"/>
              <a:t>,</a:t>
            </a:r>
            <a:r>
              <a:rPr lang="zh-CN" altLang="zh-CN" sz="1600" dirty="0"/>
              <a:t>加入后可以进行聊天确认约球地点</a:t>
            </a:r>
            <a:r>
              <a:rPr lang="en-US" altLang="zh-CN" sz="1600" dirty="0"/>
              <a:t>,</a:t>
            </a:r>
            <a:r>
              <a:rPr lang="zh-CN" altLang="zh-CN" sz="1600" dirty="0"/>
              <a:t>结束后可以给对方进行评价。</a:t>
            </a:r>
          </a:p>
          <a:p>
            <a:pPr lvl="0"/>
            <a:r>
              <a:rPr lang="en-US" altLang="zh-CN" sz="1600" dirty="0"/>
              <a:t>2.</a:t>
            </a:r>
            <a:r>
              <a:rPr lang="zh-CN" altLang="zh-CN" sz="1600" dirty="0"/>
              <a:t>性能需求</a:t>
            </a:r>
          </a:p>
          <a:p>
            <a:pPr lvl="0"/>
            <a:r>
              <a:rPr lang="zh-CN" altLang="zh-CN" sz="1600" dirty="0"/>
              <a:t>地图上的公告能够在秒内显示</a:t>
            </a:r>
          </a:p>
          <a:p>
            <a:pPr lvl="0"/>
            <a:r>
              <a:rPr lang="zh-CN" altLang="zh-CN" sz="1600" dirty="0"/>
              <a:t>聊天室能够即时的进行通信</a:t>
            </a:r>
          </a:p>
          <a:p>
            <a:pPr lvl="0"/>
            <a:r>
              <a:rPr lang="zh-CN" altLang="zh-CN" sz="1600" dirty="0"/>
              <a:t>确保用户的隐私和安全</a:t>
            </a:r>
          </a:p>
          <a:p>
            <a:pPr lvl="0"/>
            <a:r>
              <a:rPr lang="en-US" altLang="zh-CN" sz="1600" dirty="0"/>
              <a:t>3.</a:t>
            </a:r>
            <a:r>
              <a:rPr lang="zh-CN" altLang="zh-CN" sz="1600" dirty="0"/>
              <a:t>可靠性和可用性需求</a:t>
            </a:r>
          </a:p>
          <a:p>
            <a:r>
              <a:rPr lang="zh-CN" altLang="zh-CN" sz="1600" dirty="0"/>
              <a:t>该微信小程序确保能够在任意一部安装了微信的手机上进行运行并确保在一个月能不能出现两次以上的故障</a:t>
            </a:r>
          </a:p>
          <a:p>
            <a:pPr lvl="0"/>
            <a:r>
              <a:rPr lang="en-US" altLang="zh-CN" sz="1600" dirty="0"/>
              <a:t>4.</a:t>
            </a:r>
            <a:r>
              <a:rPr lang="zh-CN" altLang="zh-CN" sz="1600" dirty="0"/>
              <a:t>兼容性及移植性</a:t>
            </a:r>
          </a:p>
          <a:p>
            <a:r>
              <a:rPr lang="zh-CN" altLang="zh-CN" sz="1600" dirty="0"/>
              <a:t>该微信小程序植根于微信平台，解决了跨平台的问题，平台兼容性好，可移植性高。</a:t>
            </a:r>
          </a:p>
          <a:p>
            <a:pPr lvl="0"/>
            <a:r>
              <a:rPr lang="en-US" altLang="zh-CN" sz="1600" dirty="0"/>
              <a:t>5.</a:t>
            </a:r>
            <a:r>
              <a:rPr lang="zh-CN" altLang="zh-CN" sz="1600" dirty="0"/>
              <a:t>资源使用</a:t>
            </a:r>
          </a:p>
          <a:p>
            <a:r>
              <a:rPr lang="zh-CN" altLang="zh-CN" sz="1600" dirty="0"/>
              <a:t>服务器需求：腾讯云服务器 </a:t>
            </a:r>
            <a:r>
              <a:rPr lang="en-US" altLang="zh-CN" sz="1600" dirty="0"/>
              <a:t> 1</a:t>
            </a:r>
            <a:r>
              <a:rPr lang="zh-CN" altLang="zh-CN" sz="1600" dirty="0"/>
              <a:t>核</a:t>
            </a:r>
            <a:r>
              <a:rPr lang="en-US" altLang="zh-CN" sz="1600" dirty="0"/>
              <a:t>2 G 1M </a:t>
            </a:r>
            <a:r>
              <a:rPr lang="zh-CN" altLang="zh-CN" sz="1600" dirty="0"/>
              <a:t>带宽</a:t>
            </a:r>
          </a:p>
          <a:p>
            <a:r>
              <a:rPr lang="zh-CN" altLang="zh-CN" sz="1600" dirty="0"/>
              <a:t>硬件支持：</a:t>
            </a:r>
            <a:r>
              <a:rPr lang="en-US" altLang="zh-CN" sz="1600" dirty="0"/>
              <a:t>4</a:t>
            </a:r>
            <a:r>
              <a:rPr lang="zh-CN" altLang="zh-CN" sz="1600" dirty="0"/>
              <a:t>台</a:t>
            </a:r>
            <a:r>
              <a:rPr lang="en-US" altLang="zh-CN" sz="1600" dirty="0"/>
              <a:t>pc</a:t>
            </a:r>
            <a:r>
              <a:rPr lang="zh-CN" altLang="zh-CN" sz="1600" dirty="0"/>
              <a:t>机，</a:t>
            </a:r>
            <a:r>
              <a:rPr lang="en-US" altLang="zh-CN" sz="1600" dirty="0"/>
              <a:t>4</a:t>
            </a:r>
            <a:r>
              <a:rPr lang="zh-CN" altLang="zh-CN" sz="1600" dirty="0"/>
              <a:t>台智能机。</a:t>
            </a:r>
          </a:p>
          <a:p>
            <a:r>
              <a:rPr lang="zh-CN" altLang="zh-CN" sz="1600" dirty="0"/>
              <a:t>软件支持：</a:t>
            </a:r>
            <a:r>
              <a:rPr lang="en-US" altLang="zh-CN" sz="1600" dirty="0" err="1"/>
              <a:t>VScode</a:t>
            </a:r>
            <a:r>
              <a:rPr lang="zh-CN" altLang="zh-CN" sz="1600" dirty="0"/>
              <a:t>、</a:t>
            </a:r>
            <a:r>
              <a:rPr lang="en-US" altLang="zh-CN" sz="1600" dirty="0" err="1"/>
              <a:t>Axure</a:t>
            </a:r>
            <a:r>
              <a:rPr lang="en-US" altLang="zh-CN" sz="1600" dirty="0"/>
              <a:t> RP</a:t>
            </a:r>
            <a:r>
              <a:rPr lang="zh-CN" altLang="zh-CN" sz="1600" dirty="0"/>
              <a:t>、</a:t>
            </a:r>
            <a:r>
              <a:rPr lang="en-US" altLang="zh-CN" sz="1600" dirty="0"/>
              <a:t>MySQL</a:t>
            </a:r>
            <a:r>
              <a:rPr lang="zh-CN" altLang="zh-CN" sz="1600" dirty="0"/>
              <a:t>、</a:t>
            </a:r>
            <a:r>
              <a:rPr lang="en-US" altLang="zh-CN" sz="1600" dirty="0" err="1"/>
              <a:t>Git</a:t>
            </a:r>
            <a:r>
              <a:rPr lang="zh-CN" altLang="zh-CN" sz="1600" dirty="0"/>
              <a:t>、</a:t>
            </a:r>
            <a:r>
              <a:rPr lang="en-US" altLang="zh-CN" sz="1600" dirty="0"/>
              <a:t>Project</a:t>
            </a:r>
            <a:r>
              <a:rPr lang="zh-CN" altLang="zh-CN" sz="1600" dirty="0"/>
              <a:t>、</a:t>
            </a:r>
            <a:r>
              <a:rPr lang="en-US" altLang="zh-CN" sz="1600" dirty="0" err="1"/>
              <a:t>Wxml</a:t>
            </a:r>
            <a:r>
              <a:rPr lang="zh-CN" altLang="zh-CN" sz="1600" dirty="0"/>
              <a:t>、</a:t>
            </a:r>
            <a:r>
              <a:rPr lang="en-US" altLang="zh-CN" sz="1600" dirty="0"/>
              <a:t>Wxss</a:t>
            </a:r>
            <a:r>
              <a:rPr lang="zh-CN" altLang="zh-CN" sz="1600" dirty="0"/>
              <a:t>、微信</a:t>
            </a:r>
            <a:r>
              <a:rPr lang="en-US" altLang="zh-CN" sz="1600" dirty="0"/>
              <a:t>web</a:t>
            </a:r>
            <a:r>
              <a:rPr lang="zh-CN" altLang="zh-CN" sz="1600" dirty="0"/>
              <a:t>开发者工具等软件。</a:t>
            </a:r>
          </a:p>
        </p:txBody>
      </p:sp>
      <p:sp>
        <p:nvSpPr>
          <p:cNvPr id="9" name="PA_任意多边形 25" descr="17957756_101728372001_2副本"/>
          <p:cNvSpPr/>
          <p:nvPr>
            <p:custDataLst>
              <p:tags r:id="rId4"/>
            </p:custDataLst>
          </p:nvPr>
        </p:nvSpPr>
        <p:spPr bwMode="auto">
          <a:xfrm>
            <a:off x="63163"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00.xml><?xml version="1.0" encoding="utf-8"?>
<p:tagLst xmlns:a="http://schemas.openxmlformats.org/drawingml/2006/main" xmlns:r="http://schemas.openxmlformats.org/officeDocument/2006/relationships" xmlns:p="http://schemas.openxmlformats.org/presentationml/2006/main">
  <p:tag name="PA" val="v3.0.0"/>
</p:tagLst>
</file>

<file path=ppt/tags/tag101.xml><?xml version="1.0" encoding="utf-8"?>
<p:tagLst xmlns:a="http://schemas.openxmlformats.org/drawingml/2006/main" xmlns:r="http://schemas.openxmlformats.org/officeDocument/2006/relationships" xmlns:p="http://schemas.openxmlformats.org/presentationml/2006/main">
  <p:tag name="PA" val="v3.0.0"/>
</p:tagLst>
</file>

<file path=ppt/tags/tag102.xml><?xml version="1.0" encoding="utf-8"?>
<p:tagLst xmlns:a="http://schemas.openxmlformats.org/drawingml/2006/main" xmlns:r="http://schemas.openxmlformats.org/officeDocument/2006/relationships" xmlns:p="http://schemas.openxmlformats.org/presentationml/2006/main">
  <p:tag name="PA" val="v3.0.0"/>
</p:tagLst>
</file>

<file path=ppt/tags/tag103.xml><?xml version="1.0" encoding="utf-8"?>
<p:tagLst xmlns:a="http://schemas.openxmlformats.org/drawingml/2006/main" xmlns:r="http://schemas.openxmlformats.org/officeDocument/2006/relationships" xmlns:p="http://schemas.openxmlformats.org/presentationml/2006/main">
  <p:tag name="PA" val="v3.0.0"/>
</p:tagLst>
</file>

<file path=ppt/tags/tag104.xml><?xml version="1.0" encoding="utf-8"?>
<p:tagLst xmlns:a="http://schemas.openxmlformats.org/drawingml/2006/main" xmlns:r="http://schemas.openxmlformats.org/officeDocument/2006/relationships" xmlns:p="http://schemas.openxmlformats.org/presentationml/2006/main">
  <p:tag name="PA" val="v3.0.0"/>
</p:tagLst>
</file>

<file path=ppt/tags/tag105.xml><?xml version="1.0" encoding="utf-8"?>
<p:tagLst xmlns:a="http://schemas.openxmlformats.org/drawingml/2006/main" xmlns:r="http://schemas.openxmlformats.org/officeDocument/2006/relationships" xmlns:p="http://schemas.openxmlformats.org/presentationml/2006/main">
  <p:tag name="PA" val="v3.0.0"/>
</p:tagLst>
</file>

<file path=ppt/tags/tag106.xml><?xml version="1.0" encoding="utf-8"?>
<p:tagLst xmlns:a="http://schemas.openxmlformats.org/drawingml/2006/main" xmlns:r="http://schemas.openxmlformats.org/officeDocument/2006/relationships" xmlns:p="http://schemas.openxmlformats.org/presentationml/2006/main">
  <p:tag name="PA" val="v3.0.0"/>
</p:tagLst>
</file>

<file path=ppt/tags/tag107.xml><?xml version="1.0" encoding="utf-8"?>
<p:tagLst xmlns:a="http://schemas.openxmlformats.org/drawingml/2006/main" xmlns:r="http://schemas.openxmlformats.org/officeDocument/2006/relationships" xmlns:p="http://schemas.openxmlformats.org/presentationml/2006/main">
  <p:tag name="PA" val="v3.0.0"/>
</p:tagLst>
</file>

<file path=ppt/tags/tag108.xml><?xml version="1.0" encoding="utf-8"?>
<p:tagLst xmlns:a="http://schemas.openxmlformats.org/drawingml/2006/main" xmlns:r="http://schemas.openxmlformats.org/officeDocument/2006/relationships" xmlns:p="http://schemas.openxmlformats.org/presentationml/2006/main">
  <p:tag name="PA" val="v3.0.0"/>
</p:tagLst>
</file>

<file path=ppt/tags/tag109.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10.xml><?xml version="1.0" encoding="utf-8"?>
<p:tagLst xmlns:a="http://schemas.openxmlformats.org/drawingml/2006/main" xmlns:r="http://schemas.openxmlformats.org/officeDocument/2006/relationships" xmlns:p="http://schemas.openxmlformats.org/presentationml/2006/main">
  <p:tag name="PA" val="v3.0.0"/>
</p:tagLst>
</file>

<file path=ppt/tags/tag111.xml><?xml version="1.0" encoding="utf-8"?>
<p:tagLst xmlns:a="http://schemas.openxmlformats.org/drawingml/2006/main" xmlns:r="http://schemas.openxmlformats.org/officeDocument/2006/relationships" xmlns:p="http://schemas.openxmlformats.org/presentationml/2006/main">
  <p:tag name="PA" val="v3.0.0"/>
</p:tagLst>
</file>

<file path=ppt/tags/tag112.xml><?xml version="1.0" encoding="utf-8"?>
<p:tagLst xmlns:a="http://schemas.openxmlformats.org/drawingml/2006/main" xmlns:r="http://schemas.openxmlformats.org/officeDocument/2006/relationships" xmlns:p="http://schemas.openxmlformats.org/presentationml/2006/main">
  <p:tag name="PA" val="v3.0.0"/>
</p:tagLst>
</file>

<file path=ppt/tags/tag113.xml><?xml version="1.0" encoding="utf-8"?>
<p:tagLst xmlns:a="http://schemas.openxmlformats.org/drawingml/2006/main" xmlns:r="http://schemas.openxmlformats.org/officeDocument/2006/relationships" xmlns:p="http://schemas.openxmlformats.org/presentationml/2006/main">
  <p:tag name="PA" val="v3.0.0"/>
</p:tagLst>
</file>

<file path=ppt/tags/tag114.xml><?xml version="1.0" encoding="utf-8"?>
<p:tagLst xmlns:a="http://schemas.openxmlformats.org/drawingml/2006/main" xmlns:r="http://schemas.openxmlformats.org/officeDocument/2006/relationships" xmlns:p="http://schemas.openxmlformats.org/presentationml/2006/main">
  <p:tag name="PA" val="v3.0.0"/>
</p:tagLst>
</file>

<file path=ppt/tags/tag115.xml><?xml version="1.0" encoding="utf-8"?>
<p:tagLst xmlns:a="http://schemas.openxmlformats.org/drawingml/2006/main" xmlns:r="http://schemas.openxmlformats.org/officeDocument/2006/relationships" xmlns:p="http://schemas.openxmlformats.org/presentationml/2006/main">
  <p:tag name="PA" val="v3.0.0"/>
</p:tagLst>
</file>

<file path=ppt/tags/tag116.xml><?xml version="1.0" encoding="utf-8"?>
<p:tagLst xmlns:a="http://schemas.openxmlformats.org/drawingml/2006/main" xmlns:r="http://schemas.openxmlformats.org/officeDocument/2006/relationships" xmlns:p="http://schemas.openxmlformats.org/presentationml/2006/main">
  <p:tag name="PA" val="v3.0.0"/>
</p:tagLst>
</file>

<file path=ppt/tags/tag117.xml><?xml version="1.0" encoding="utf-8"?>
<p:tagLst xmlns:a="http://schemas.openxmlformats.org/drawingml/2006/main" xmlns:r="http://schemas.openxmlformats.org/officeDocument/2006/relationships" xmlns:p="http://schemas.openxmlformats.org/presentationml/2006/main">
  <p:tag name="PA" val="v3.0.0"/>
</p:tagLst>
</file>

<file path=ppt/tags/tag118.xml><?xml version="1.0" encoding="utf-8"?>
<p:tagLst xmlns:a="http://schemas.openxmlformats.org/drawingml/2006/main" xmlns:r="http://schemas.openxmlformats.org/officeDocument/2006/relationships" xmlns:p="http://schemas.openxmlformats.org/presentationml/2006/main">
  <p:tag name="PA" val="v3.0.0"/>
</p:tagLst>
</file>

<file path=ppt/tags/tag119.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20.xml><?xml version="1.0" encoding="utf-8"?>
<p:tagLst xmlns:a="http://schemas.openxmlformats.org/drawingml/2006/main" xmlns:r="http://schemas.openxmlformats.org/officeDocument/2006/relationships" xmlns:p="http://schemas.openxmlformats.org/presentationml/2006/main">
  <p:tag name="PA" val="v3.0.0"/>
</p:tagLst>
</file>

<file path=ppt/tags/tag121.xml><?xml version="1.0" encoding="utf-8"?>
<p:tagLst xmlns:a="http://schemas.openxmlformats.org/drawingml/2006/main" xmlns:r="http://schemas.openxmlformats.org/officeDocument/2006/relationships" xmlns:p="http://schemas.openxmlformats.org/presentationml/2006/main">
  <p:tag name="PA" val="v3.0.0"/>
</p:tagLst>
</file>

<file path=ppt/tags/tag122.xml><?xml version="1.0" encoding="utf-8"?>
<p:tagLst xmlns:a="http://schemas.openxmlformats.org/drawingml/2006/main" xmlns:r="http://schemas.openxmlformats.org/officeDocument/2006/relationships" xmlns:p="http://schemas.openxmlformats.org/presentationml/2006/main">
  <p:tag name="PA" val="v3.0.0"/>
</p:tagLst>
</file>

<file path=ppt/tags/tag123.xml><?xml version="1.0" encoding="utf-8"?>
<p:tagLst xmlns:a="http://schemas.openxmlformats.org/drawingml/2006/main" xmlns:r="http://schemas.openxmlformats.org/officeDocument/2006/relationships" xmlns:p="http://schemas.openxmlformats.org/presentationml/2006/main">
  <p:tag name="PA" val="v3.0.0"/>
</p:tagLst>
</file>

<file path=ppt/tags/tag124.xml><?xml version="1.0" encoding="utf-8"?>
<p:tagLst xmlns:a="http://schemas.openxmlformats.org/drawingml/2006/main" xmlns:r="http://schemas.openxmlformats.org/officeDocument/2006/relationships" xmlns:p="http://schemas.openxmlformats.org/presentationml/2006/main">
  <p:tag name="PA" val="v3.0.0"/>
</p:tagLst>
</file>

<file path=ppt/tags/tag125.xml><?xml version="1.0" encoding="utf-8"?>
<p:tagLst xmlns:a="http://schemas.openxmlformats.org/drawingml/2006/main" xmlns:r="http://schemas.openxmlformats.org/officeDocument/2006/relationships" xmlns:p="http://schemas.openxmlformats.org/presentationml/2006/main">
  <p:tag name="PA" val="v3.0.0"/>
</p:tagLst>
</file>

<file path=ppt/tags/tag126.xml><?xml version="1.0" encoding="utf-8"?>
<p:tagLst xmlns:a="http://schemas.openxmlformats.org/drawingml/2006/main" xmlns:r="http://schemas.openxmlformats.org/officeDocument/2006/relationships" xmlns:p="http://schemas.openxmlformats.org/presentationml/2006/main">
  <p:tag name="PA" val="v3.0.0"/>
</p:tagLst>
</file>

<file path=ppt/tags/tag127.xml><?xml version="1.0" encoding="utf-8"?>
<p:tagLst xmlns:a="http://schemas.openxmlformats.org/drawingml/2006/main" xmlns:r="http://schemas.openxmlformats.org/officeDocument/2006/relationships" xmlns:p="http://schemas.openxmlformats.org/presentationml/2006/main">
  <p:tag name="PA" val="v3.0.0"/>
</p:tagLst>
</file>

<file path=ppt/tags/tag128.xml><?xml version="1.0" encoding="utf-8"?>
<p:tagLst xmlns:a="http://schemas.openxmlformats.org/drawingml/2006/main" xmlns:r="http://schemas.openxmlformats.org/officeDocument/2006/relationships" xmlns:p="http://schemas.openxmlformats.org/presentationml/2006/main">
  <p:tag name="PA" val="v3.0.0"/>
</p:tagLst>
</file>

<file path=ppt/tags/tag129.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30.xml><?xml version="1.0" encoding="utf-8"?>
<p:tagLst xmlns:a="http://schemas.openxmlformats.org/drawingml/2006/main" xmlns:r="http://schemas.openxmlformats.org/officeDocument/2006/relationships" xmlns:p="http://schemas.openxmlformats.org/presentationml/2006/main">
  <p:tag name="PA" val="v3.0.0"/>
</p:tagLst>
</file>

<file path=ppt/tags/tag131.xml><?xml version="1.0" encoding="utf-8"?>
<p:tagLst xmlns:a="http://schemas.openxmlformats.org/drawingml/2006/main" xmlns:r="http://schemas.openxmlformats.org/officeDocument/2006/relationships" xmlns:p="http://schemas.openxmlformats.org/presentationml/2006/main">
  <p:tag name="PA" val="v3.0.0"/>
</p:tagLst>
</file>

<file path=ppt/tags/tag132.xml><?xml version="1.0" encoding="utf-8"?>
<p:tagLst xmlns:a="http://schemas.openxmlformats.org/drawingml/2006/main" xmlns:r="http://schemas.openxmlformats.org/officeDocument/2006/relationships" xmlns:p="http://schemas.openxmlformats.org/presentationml/2006/main">
  <p:tag name="PA" val="v3.0.0"/>
</p:tagLst>
</file>

<file path=ppt/tags/tag133.xml><?xml version="1.0" encoding="utf-8"?>
<p:tagLst xmlns:a="http://schemas.openxmlformats.org/drawingml/2006/main" xmlns:r="http://schemas.openxmlformats.org/officeDocument/2006/relationships" xmlns:p="http://schemas.openxmlformats.org/presentationml/2006/main">
  <p:tag name="PA" val="v3.0.0"/>
</p:tagLst>
</file>

<file path=ppt/tags/tag134.xml><?xml version="1.0" encoding="utf-8"?>
<p:tagLst xmlns:a="http://schemas.openxmlformats.org/drawingml/2006/main" xmlns:r="http://schemas.openxmlformats.org/officeDocument/2006/relationships" xmlns:p="http://schemas.openxmlformats.org/presentationml/2006/main">
  <p:tag name="PA" val="v3.0.0"/>
</p:tagLst>
</file>

<file path=ppt/tags/tag135.xml><?xml version="1.0" encoding="utf-8"?>
<p:tagLst xmlns:a="http://schemas.openxmlformats.org/drawingml/2006/main" xmlns:r="http://schemas.openxmlformats.org/officeDocument/2006/relationships" xmlns:p="http://schemas.openxmlformats.org/presentationml/2006/main">
  <p:tag name="PA" val="v3.0.0"/>
</p:tagLst>
</file>

<file path=ppt/tags/tag136.xml><?xml version="1.0" encoding="utf-8"?>
<p:tagLst xmlns:a="http://schemas.openxmlformats.org/drawingml/2006/main" xmlns:r="http://schemas.openxmlformats.org/officeDocument/2006/relationships" xmlns:p="http://schemas.openxmlformats.org/presentationml/2006/main">
  <p:tag name="PA" val="v3.0.0"/>
</p:tagLst>
</file>

<file path=ppt/tags/tag137.xml><?xml version="1.0" encoding="utf-8"?>
<p:tagLst xmlns:a="http://schemas.openxmlformats.org/drawingml/2006/main" xmlns:r="http://schemas.openxmlformats.org/officeDocument/2006/relationships" xmlns:p="http://schemas.openxmlformats.org/presentationml/2006/main">
  <p:tag name="PA" val="v3.0.0"/>
</p:tagLst>
</file>

<file path=ppt/tags/tag138.xml><?xml version="1.0" encoding="utf-8"?>
<p:tagLst xmlns:a="http://schemas.openxmlformats.org/drawingml/2006/main" xmlns:r="http://schemas.openxmlformats.org/officeDocument/2006/relationships" xmlns:p="http://schemas.openxmlformats.org/presentationml/2006/main">
  <p:tag name="PA" val="v3.0.0"/>
</p:tagLst>
</file>

<file path=ppt/tags/tag139.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40.xml><?xml version="1.0" encoding="utf-8"?>
<p:tagLst xmlns:a="http://schemas.openxmlformats.org/drawingml/2006/main" xmlns:r="http://schemas.openxmlformats.org/officeDocument/2006/relationships" xmlns:p="http://schemas.openxmlformats.org/presentationml/2006/main">
  <p:tag name="PA" val="v3.0.0"/>
</p:tagLst>
</file>

<file path=ppt/tags/tag141.xml><?xml version="1.0" encoding="utf-8"?>
<p:tagLst xmlns:a="http://schemas.openxmlformats.org/drawingml/2006/main" xmlns:r="http://schemas.openxmlformats.org/officeDocument/2006/relationships" xmlns:p="http://schemas.openxmlformats.org/presentationml/2006/main">
  <p:tag name="PA" val="v3.0.0"/>
</p:tagLst>
</file>

<file path=ppt/tags/tag142.xml><?xml version="1.0" encoding="utf-8"?>
<p:tagLst xmlns:a="http://schemas.openxmlformats.org/drawingml/2006/main" xmlns:r="http://schemas.openxmlformats.org/officeDocument/2006/relationships" xmlns:p="http://schemas.openxmlformats.org/presentationml/2006/main">
  <p:tag name="PA" val="v3.0.0"/>
</p:tagLst>
</file>

<file path=ppt/tags/tag143.xml><?xml version="1.0" encoding="utf-8"?>
<p:tagLst xmlns:a="http://schemas.openxmlformats.org/drawingml/2006/main" xmlns:r="http://schemas.openxmlformats.org/officeDocument/2006/relationships" xmlns:p="http://schemas.openxmlformats.org/presentationml/2006/main">
  <p:tag name="PA" val="v3.0.0"/>
</p:tagLst>
</file>

<file path=ppt/tags/tag144.xml><?xml version="1.0" encoding="utf-8"?>
<p:tagLst xmlns:a="http://schemas.openxmlformats.org/drawingml/2006/main" xmlns:r="http://schemas.openxmlformats.org/officeDocument/2006/relationships" xmlns:p="http://schemas.openxmlformats.org/presentationml/2006/main">
  <p:tag name="PA" val="v3.0.0"/>
</p:tagLst>
</file>

<file path=ppt/tags/tag145.xml><?xml version="1.0" encoding="utf-8"?>
<p:tagLst xmlns:a="http://schemas.openxmlformats.org/drawingml/2006/main" xmlns:r="http://schemas.openxmlformats.org/officeDocument/2006/relationships" xmlns:p="http://schemas.openxmlformats.org/presentationml/2006/main">
  <p:tag name="PA" val="v3.0.0"/>
</p:tagLst>
</file>

<file path=ppt/tags/tag146.xml><?xml version="1.0" encoding="utf-8"?>
<p:tagLst xmlns:a="http://schemas.openxmlformats.org/drawingml/2006/main" xmlns:r="http://schemas.openxmlformats.org/officeDocument/2006/relationships" xmlns:p="http://schemas.openxmlformats.org/presentationml/2006/main">
  <p:tag name="PA" val="v3.0.0"/>
</p:tagLst>
</file>

<file path=ppt/tags/tag147.xml><?xml version="1.0" encoding="utf-8"?>
<p:tagLst xmlns:a="http://schemas.openxmlformats.org/drawingml/2006/main" xmlns:r="http://schemas.openxmlformats.org/officeDocument/2006/relationships" xmlns:p="http://schemas.openxmlformats.org/presentationml/2006/main">
  <p:tag name="PA" val="v3.0.0"/>
</p:tagLst>
</file>

<file path=ppt/tags/tag148.xml><?xml version="1.0" encoding="utf-8"?>
<p:tagLst xmlns:a="http://schemas.openxmlformats.org/drawingml/2006/main" xmlns:r="http://schemas.openxmlformats.org/officeDocument/2006/relationships" xmlns:p="http://schemas.openxmlformats.org/presentationml/2006/main">
  <p:tag name="PA" val="v3.0.0"/>
</p:tagLst>
</file>

<file path=ppt/tags/tag149.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50.xml><?xml version="1.0" encoding="utf-8"?>
<p:tagLst xmlns:a="http://schemas.openxmlformats.org/drawingml/2006/main" xmlns:r="http://schemas.openxmlformats.org/officeDocument/2006/relationships" xmlns:p="http://schemas.openxmlformats.org/presentationml/2006/main">
  <p:tag name="PA" val="v3.0.0"/>
</p:tagLst>
</file>

<file path=ppt/tags/tag151.xml><?xml version="1.0" encoding="utf-8"?>
<p:tagLst xmlns:a="http://schemas.openxmlformats.org/drawingml/2006/main" xmlns:r="http://schemas.openxmlformats.org/officeDocument/2006/relationships" xmlns:p="http://schemas.openxmlformats.org/presentationml/2006/main">
  <p:tag name="PA" val="v3.0.0"/>
</p:tagLst>
</file>

<file path=ppt/tags/tag152.xml><?xml version="1.0" encoding="utf-8"?>
<p:tagLst xmlns:a="http://schemas.openxmlformats.org/drawingml/2006/main" xmlns:r="http://schemas.openxmlformats.org/officeDocument/2006/relationships" xmlns:p="http://schemas.openxmlformats.org/presentationml/2006/main">
  <p:tag name="PA" val="v3.0.0"/>
</p:tagLst>
</file>

<file path=ppt/tags/tag153.xml><?xml version="1.0" encoding="utf-8"?>
<p:tagLst xmlns:a="http://schemas.openxmlformats.org/drawingml/2006/main" xmlns:r="http://schemas.openxmlformats.org/officeDocument/2006/relationships" xmlns:p="http://schemas.openxmlformats.org/presentationml/2006/main">
  <p:tag name="PA" val="v3.0.0"/>
</p:tagLst>
</file>

<file path=ppt/tags/tag154.xml><?xml version="1.0" encoding="utf-8"?>
<p:tagLst xmlns:a="http://schemas.openxmlformats.org/drawingml/2006/main" xmlns:r="http://schemas.openxmlformats.org/officeDocument/2006/relationships" xmlns:p="http://schemas.openxmlformats.org/presentationml/2006/main">
  <p:tag name="PA" val="v3.0.0"/>
</p:tagLst>
</file>

<file path=ppt/tags/tag155.xml><?xml version="1.0" encoding="utf-8"?>
<p:tagLst xmlns:a="http://schemas.openxmlformats.org/drawingml/2006/main" xmlns:r="http://schemas.openxmlformats.org/officeDocument/2006/relationships" xmlns:p="http://schemas.openxmlformats.org/presentationml/2006/main">
  <p:tag name="PA" val="v3.0.0"/>
</p:tagLst>
</file>

<file path=ppt/tags/tag156.xml><?xml version="1.0" encoding="utf-8"?>
<p:tagLst xmlns:a="http://schemas.openxmlformats.org/drawingml/2006/main" xmlns:r="http://schemas.openxmlformats.org/officeDocument/2006/relationships" xmlns:p="http://schemas.openxmlformats.org/presentationml/2006/main">
  <p:tag name="PA" val="v3.0.0"/>
</p:tagLst>
</file>

<file path=ppt/tags/tag157.xml><?xml version="1.0" encoding="utf-8"?>
<p:tagLst xmlns:a="http://schemas.openxmlformats.org/drawingml/2006/main" xmlns:r="http://schemas.openxmlformats.org/officeDocument/2006/relationships" xmlns:p="http://schemas.openxmlformats.org/presentationml/2006/main">
  <p:tag name="PA" val="v3.0.0"/>
</p:tagLst>
</file>

<file path=ppt/tags/tag158.xml><?xml version="1.0" encoding="utf-8"?>
<p:tagLst xmlns:a="http://schemas.openxmlformats.org/drawingml/2006/main" xmlns:r="http://schemas.openxmlformats.org/officeDocument/2006/relationships" xmlns:p="http://schemas.openxmlformats.org/presentationml/2006/main">
  <p:tag name="PA" val="v3.0.0"/>
</p:tagLst>
</file>

<file path=ppt/tags/tag159.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60.xml><?xml version="1.0" encoding="utf-8"?>
<p:tagLst xmlns:a="http://schemas.openxmlformats.org/drawingml/2006/main" xmlns:r="http://schemas.openxmlformats.org/officeDocument/2006/relationships" xmlns:p="http://schemas.openxmlformats.org/presentationml/2006/main">
  <p:tag name="PA" val="v3.0.0"/>
</p:tagLst>
</file>

<file path=ppt/tags/tag161.xml><?xml version="1.0" encoding="utf-8"?>
<p:tagLst xmlns:a="http://schemas.openxmlformats.org/drawingml/2006/main" xmlns:r="http://schemas.openxmlformats.org/officeDocument/2006/relationships" xmlns:p="http://schemas.openxmlformats.org/presentationml/2006/main">
  <p:tag name="PA" val="v3.0.0"/>
</p:tagLst>
</file>

<file path=ppt/tags/tag162.xml><?xml version="1.0" encoding="utf-8"?>
<p:tagLst xmlns:a="http://schemas.openxmlformats.org/drawingml/2006/main" xmlns:r="http://schemas.openxmlformats.org/officeDocument/2006/relationships" xmlns:p="http://schemas.openxmlformats.org/presentationml/2006/main">
  <p:tag name="PA" val="v3.0.0"/>
</p:tagLst>
</file>

<file path=ppt/tags/tag163.xml><?xml version="1.0" encoding="utf-8"?>
<p:tagLst xmlns:a="http://schemas.openxmlformats.org/drawingml/2006/main" xmlns:r="http://schemas.openxmlformats.org/officeDocument/2006/relationships" xmlns:p="http://schemas.openxmlformats.org/presentationml/2006/main">
  <p:tag name="PA" val="v3.0.0"/>
</p:tagLst>
</file>

<file path=ppt/tags/tag164.xml><?xml version="1.0" encoding="utf-8"?>
<p:tagLst xmlns:a="http://schemas.openxmlformats.org/drawingml/2006/main" xmlns:r="http://schemas.openxmlformats.org/officeDocument/2006/relationships" xmlns:p="http://schemas.openxmlformats.org/presentationml/2006/main">
  <p:tag name="PA" val="v3.0.0"/>
</p:tagLst>
</file>

<file path=ppt/tags/tag165.xml><?xml version="1.0" encoding="utf-8"?>
<p:tagLst xmlns:a="http://schemas.openxmlformats.org/drawingml/2006/main" xmlns:r="http://schemas.openxmlformats.org/officeDocument/2006/relationships" xmlns:p="http://schemas.openxmlformats.org/presentationml/2006/main">
  <p:tag name="PA" val="v3.0.0"/>
</p:tagLst>
</file>

<file path=ppt/tags/tag166.xml><?xml version="1.0" encoding="utf-8"?>
<p:tagLst xmlns:a="http://schemas.openxmlformats.org/drawingml/2006/main" xmlns:r="http://schemas.openxmlformats.org/officeDocument/2006/relationships" xmlns:p="http://schemas.openxmlformats.org/presentationml/2006/main">
  <p:tag name="PA" val="v3.0.0"/>
</p:tagLst>
</file>

<file path=ppt/tags/tag167.xml><?xml version="1.0" encoding="utf-8"?>
<p:tagLst xmlns:a="http://schemas.openxmlformats.org/drawingml/2006/main" xmlns:r="http://schemas.openxmlformats.org/officeDocument/2006/relationships" xmlns:p="http://schemas.openxmlformats.org/presentationml/2006/main">
  <p:tag name="PA" val="v3.0.0"/>
</p:tagLst>
</file>

<file path=ppt/tags/tag168.xml><?xml version="1.0" encoding="utf-8"?>
<p:tagLst xmlns:a="http://schemas.openxmlformats.org/drawingml/2006/main" xmlns:r="http://schemas.openxmlformats.org/officeDocument/2006/relationships" xmlns:p="http://schemas.openxmlformats.org/presentationml/2006/main">
  <p:tag name="PA" val="v3.0.0"/>
</p:tagLst>
</file>

<file path=ppt/tags/tag169.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70.xml><?xml version="1.0" encoding="utf-8"?>
<p:tagLst xmlns:a="http://schemas.openxmlformats.org/drawingml/2006/main" xmlns:r="http://schemas.openxmlformats.org/officeDocument/2006/relationships" xmlns:p="http://schemas.openxmlformats.org/presentationml/2006/main">
  <p:tag name="PA" val="v3.0.0"/>
</p:tagLst>
</file>

<file path=ppt/tags/tag171.xml><?xml version="1.0" encoding="utf-8"?>
<p:tagLst xmlns:a="http://schemas.openxmlformats.org/drawingml/2006/main" xmlns:r="http://schemas.openxmlformats.org/officeDocument/2006/relationships" xmlns:p="http://schemas.openxmlformats.org/presentationml/2006/main">
  <p:tag name="PA" val="v3.0.0"/>
</p:tagLst>
</file>

<file path=ppt/tags/tag172.xml><?xml version="1.0" encoding="utf-8"?>
<p:tagLst xmlns:a="http://schemas.openxmlformats.org/drawingml/2006/main" xmlns:r="http://schemas.openxmlformats.org/officeDocument/2006/relationships" xmlns:p="http://schemas.openxmlformats.org/presentationml/2006/main">
  <p:tag name="PA" val="v3.0.0"/>
</p:tagLst>
</file>

<file path=ppt/tags/tag173.xml><?xml version="1.0" encoding="utf-8"?>
<p:tagLst xmlns:a="http://schemas.openxmlformats.org/drawingml/2006/main" xmlns:r="http://schemas.openxmlformats.org/officeDocument/2006/relationships" xmlns:p="http://schemas.openxmlformats.org/presentationml/2006/main">
  <p:tag name="PA" val="v3.0.0"/>
</p:tagLst>
</file>

<file path=ppt/tags/tag174.xml><?xml version="1.0" encoding="utf-8"?>
<p:tagLst xmlns:a="http://schemas.openxmlformats.org/drawingml/2006/main" xmlns:r="http://schemas.openxmlformats.org/officeDocument/2006/relationships" xmlns:p="http://schemas.openxmlformats.org/presentationml/2006/main">
  <p:tag name="PA" val="v3.0.0"/>
</p:tagLst>
</file>

<file path=ppt/tags/tag175.xml><?xml version="1.0" encoding="utf-8"?>
<p:tagLst xmlns:a="http://schemas.openxmlformats.org/drawingml/2006/main" xmlns:r="http://schemas.openxmlformats.org/officeDocument/2006/relationships" xmlns:p="http://schemas.openxmlformats.org/presentationml/2006/main">
  <p:tag name="PA" val="v3.0.0"/>
</p:tagLst>
</file>

<file path=ppt/tags/tag176.xml><?xml version="1.0" encoding="utf-8"?>
<p:tagLst xmlns:a="http://schemas.openxmlformats.org/drawingml/2006/main" xmlns:r="http://schemas.openxmlformats.org/officeDocument/2006/relationships" xmlns:p="http://schemas.openxmlformats.org/presentationml/2006/main">
  <p:tag name="PA" val="v3.0.0"/>
</p:tagLst>
</file>

<file path=ppt/tags/tag177.xml><?xml version="1.0" encoding="utf-8"?>
<p:tagLst xmlns:a="http://schemas.openxmlformats.org/drawingml/2006/main" xmlns:r="http://schemas.openxmlformats.org/officeDocument/2006/relationships" xmlns:p="http://schemas.openxmlformats.org/presentationml/2006/main">
  <p:tag name="PA" val="v3.0.0"/>
</p:tagLst>
</file>

<file path=ppt/tags/tag178.xml><?xml version="1.0" encoding="utf-8"?>
<p:tagLst xmlns:a="http://schemas.openxmlformats.org/drawingml/2006/main" xmlns:r="http://schemas.openxmlformats.org/officeDocument/2006/relationships" xmlns:p="http://schemas.openxmlformats.org/presentationml/2006/main">
  <p:tag name="PA" val="v3.0.0"/>
</p:tagLst>
</file>

<file path=ppt/tags/tag179.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80.xml><?xml version="1.0" encoding="utf-8"?>
<p:tagLst xmlns:a="http://schemas.openxmlformats.org/drawingml/2006/main" xmlns:r="http://schemas.openxmlformats.org/officeDocument/2006/relationships" xmlns:p="http://schemas.openxmlformats.org/presentationml/2006/main">
  <p:tag name="PA" val="v3.0.0"/>
</p:tagLst>
</file>

<file path=ppt/tags/tag181.xml><?xml version="1.0" encoding="utf-8"?>
<p:tagLst xmlns:a="http://schemas.openxmlformats.org/drawingml/2006/main" xmlns:r="http://schemas.openxmlformats.org/officeDocument/2006/relationships" xmlns:p="http://schemas.openxmlformats.org/presentationml/2006/main">
  <p:tag name="PA" val="v3.0.0"/>
</p:tagLst>
</file>

<file path=ppt/tags/tag182.xml><?xml version="1.0" encoding="utf-8"?>
<p:tagLst xmlns:a="http://schemas.openxmlformats.org/drawingml/2006/main" xmlns:r="http://schemas.openxmlformats.org/officeDocument/2006/relationships" xmlns:p="http://schemas.openxmlformats.org/presentationml/2006/main">
  <p:tag name="PA" val="v3.0.0"/>
</p:tagLst>
</file>

<file path=ppt/tags/tag183.xml><?xml version="1.0" encoding="utf-8"?>
<p:tagLst xmlns:a="http://schemas.openxmlformats.org/drawingml/2006/main" xmlns:r="http://schemas.openxmlformats.org/officeDocument/2006/relationships" xmlns:p="http://schemas.openxmlformats.org/presentationml/2006/main">
  <p:tag name="PA" val="v3.0.0"/>
</p:tagLst>
</file>

<file path=ppt/tags/tag184.xml><?xml version="1.0" encoding="utf-8"?>
<p:tagLst xmlns:a="http://schemas.openxmlformats.org/drawingml/2006/main" xmlns:r="http://schemas.openxmlformats.org/officeDocument/2006/relationships" xmlns:p="http://schemas.openxmlformats.org/presentationml/2006/main">
  <p:tag name="PA" val="v3.0.0"/>
</p:tagLst>
</file>

<file path=ppt/tags/tag185.xml><?xml version="1.0" encoding="utf-8"?>
<p:tagLst xmlns:a="http://schemas.openxmlformats.org/drawingml/2006/main" xmlns:r="http://schemas.openxmlformats.org/officeDocument/2006/relationships" xmlns:p="http://schemas.openxmlformats.org/presentationml/2006/main">
  <p:tag name="PA" val="v3.0.0"/>
</p:tagLst>
</file>

<file path=ppt/tags/tag186.xml><?xml version="1.0" encoding="utf-8"?>
<p:tagLst xmlns:a="http://schemas.openxmlformats.org/drawingml/2006/main" xmlns:r="http://schemas.openxmlformats.org/officeDocument/2006/relationships" xmlns:p="http://schemas.openxmlformats.org/presentationml/2006/main">
  <p:tag name="PA" val="v3.0.0"/>
</p:tagLst>
</file>

<file path=ppt/tags/tag187.xml><?xml version="1.0" encoding="utf-8"?>
<p:tagLst xmlns:a="http://schemas.openxmlformats.org/drawingml/2006/main" xmlns:r="http://schemas.openxmlformats.org/officeDocument/2006/relationships" xmlns:p="http://schemas.openxmlformats.org/presentationml/2006/main">
  <p:tag name="PA" val="v3.0.0"/>
</p:tagLst>
</file>

<file path=ppt/tags/tag188.xml><?xml version="1.0" encoding="utf-8"?>
<p:tagLst xmlns:a="http://schemas.openxmlformats.org/drawingml/2006/main" xmlns:r="http://schemas.openxmlformats.org/officeDocument/2006/relationships" xmlns:p="http://schemas.openxmlformats.org/presentationml/2006/main">
  <p:tag name="PA" val="v3.0.0"/>
</p:tagLst>
</file>

<file path=ppt/tags/tag189.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190.xml><?xml version="1.0" encoding="utf-8"?>
<p:tagLst xmlns:a="http://schemas.openxmlformats.org/drawingml/2006/main" xmlns:r="http://schemas.openxmlformats.org/officeDocument/2006/relationships" xmlns:p="http://schemas.openxmlformats.org/presentationml/2006/main">
  <p:tag name="PA" val="v3.0.0"/>
</p:tagLst>
</file>

<file path=ppt/tags/tag191.xml><?xml version="1.0" encoding="utf-8"?>
<p:tagLst xmlns:a="http://schemas.openxmlformats.org/drawingml/2006/main" xmlns:r="http://schemas.openxmlformats.org/officeDocument/2006/relationships" xmlns:p="http://schemas.openxmlformats.org/presentationml/2006/main">
  <p:tag name="PA" val="v3.0.0"/>
</p:tagLst>
</file>

<file path=ppt/tags/tag192.xml><?xml version="1.0" encoding="utf-8"?>
<p:tagLst xmlns:a="http://schemas.openxmlformats.org/drawingml/2006/main" xmlns:r="http://schemas.openxmlformats.org/officeDocument/2006/relationships" xmlns:p="http://schemas.openxmlformats.org/presentationml/2006/main">
  <p:tag name="PA" val="v3.0.0"/>
</p:tagLst>
</file>

<file path=ppt/tags/tag193.xml><?xml version="1.0" encoding="utf-8"?>
<p:tagLst xmlns:a="http://schemas.openxmlformats.org/drawingml/2006/main" xmlns:r="http://schemas.openxmlformats.org/officeDocument/2006/relationships" xmlns:p="http://schemas.openxmlformats.org/presentationml/2006/main">
  <p:tag name="PA" val="v3.0.0"/>
</p:tagLst>
</file>

<file path=ppt/tags/tag194.xml><?xml version="1.0" encoding="utf-8"?>
<p:tagLst xmlns:a="http://schemas.openxmlformats.org/drawingml/2006/main" xmlns:r="http://schemas.openxmlformats.org/officeDocument/2006/relationships" xmlns:p="http://schemas.openxmlformats.org/presentationml/2006/main">
  <p:tag name="PA" val="v3.0.0"/>
</p:tagLst>
</file>

<file path=ppt/tags/tag195.xml><?xml version="1.0" encoding="utf-8"?>
<p:tagLst xmlns:a="http://schemas.openxmlformats.org/drawingml/2006/main" xmlns:r="http://schemas.openxmlformats.org/officeDocument/2006/relationships" xmlns:p="http://schemas.openxmlformats.org/presentationml/2006/main">
  <p:tag name="PA" val="v3.0.0"/>
</p:tagLst>
</file>

<file path=ppt/tags/tag196.xml><?xml version="1.0" encoding="utf-8"?>
<p:tagLst xmlns:a="http://schemas.openxmlformats.org/drawingml/2006/main" xmlns:r="http://schemas.openxmlformats.org/officeDocument/2006/relationships" xmlns:p="http://schemas.openxmlformats.org/presentationml/2006/main">
  <p:tag name="PA" val="v3.0.0"/>
</p:tagLst>
</file>

<file path=ppt/tags/tag197.xml><?xml version="1.0" encoding="utf-8"?>
<p:tagLst xmlns:a="http://schemas.openxmlformats.org/drawingml/2006/main" xmlns:r="http://schemas.openxmlformats.org/officeDocument/2006/relationships" xmlns:p="http://schemas.openxmlformats.org/presentationml/2006/main">
  <p:tag name="PA" val="v3.0.0"/>
</p:tagLst>
</file>

<file path=ppt/tags/tag198.xml><?xml version="1.0" encoding="utf-8"?>
<p:tagLst xmlns:a="http://schemas.openxmlformats.org/drawingml/2006/main" xmlns:r="http://schemas.openxmlformats.org/officeDocument/2006/relationships" xmlns:p="http://schemas.openxmlformats.org/presentationml/2006/main">
  <p:tag name="PA" val="v3.0.0"/>
</p:tagLst>
</file>

<file path=ppt/tags/tag19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39.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40.xml><?xml version="1.0" encoding="utf-8"?>
<p:tagLst xmlns:a="http://schemas.openxmlformats.org/drawingml/2006/main" xmlns:r="http://schemas.openxmlformats.org/officeDocument/2006/relationships" xmlns:p="http://schemas.openxmlformats.org/presentationml/2006/main">
  <p:tag name="PA" val="v3.0.0"/>
</p:tagLst>
</file>

<file path=ppt/tags/tag41.xml><?xml version="1.0" encoding="utf-8"?>
<p:tagLst xmlns:a="http://schemas.openxmlformats.org/drawingml/2006/main" xmlns:r="http://schemas.openxmlformats.org/officeDocument/2006/relationships" xmlns:p="http://schemas.openxmlformats.org/presentationml/2006/main">
  <p:tag name="PA" val="v3.0.0"/>
</p:tagLst>
</file>

<file path=ppt/tags/tag42.xml><?xml version="1.0" encoding="utf-8"?>
<p:tagLst xmlns:a="http://schemas.openxmlformats.org/drawingml/2006/main" xmlns:r="http://schemas.openxmlformats.org/officeDocument/2006/relationships" xmlns:p="http://schemas.openxmlformats.org/presentationml/2006/main">
  <p:tag name="PA" val="v3.0.0"/>
</p:tagLst>
</file>

<file path=ppt/tags/tag43.xml><?xml version="1.0" encoding="utf-8"?>
<p:tagLst xmlns:a="http://schemas.openxmlformats.org/drawingml/2006/main" xmlns:r="http://schemas.openxmlformats.org/officeDocument/2006/relationships" xmlns:p="http://schemas.openxmlformats.org/presentationml/2006/main">
  <p:tag name="PA" val="v3.0.0"/>
</p:tagLst>
</file>

<file path=ppt/tags/tag44.xml><?xml version="1.0" encoding="utf-8"?>
<p:tagLst xmlns:a="http://schemas.openxmlformats.org/drawingml/2006/main" xmlns:r="http://schemas.openxmlformats.org/officeDocument/2006/relationships" xmlns:p="http://schemas.openxmlformats.org/presentationml/2006/main">
  <p:tag name="PA" val="v3.0.0"/>
</p:tagLst>
</file>

<file path=ppt/tags/tag45.xml><?xml version="1.0" encoding="utf-8"?>
<p:tagLst xmlns:a="http://schemas.openxmlformats.org/drawingml/2006/main" xmlns:r="http://schemas.openxmlformats.org/officeDocument/2006/relationships" xmlns:p="http://schemas.openxmlformats.org/presentationml/2006/main">
  <p:tag name="PA" val="v3.0.0"/>
</p:tagLst>
</file>

<file path=ppt/tags/tag46.xml><?xml version="1.0" encoding="utf-8"?>
<p:tagLst xmlns:a="http://schemas.openxmlformats.org/drawingml/2006/main" xmlns:r="http://schemas.openxmlformats.org/officeDocument/2006/relationships" xmlns:p="http://schemas.openxmlformats.org/presentationml/2006/main">
  <p:tag name="PA" val="v3.0.0"/>
</p:tagLst>
</file>

<file path=ppt/tags/tag47.xml><?xml version="1.0" encoding="utf-8"?>
<p:tagLst xmlns:a="http://schemas.openxmlformats.org/drawingml/2006/main" xmlns:r="http://schemas.openxmlformats.org/officeDocument/2006/relationships" xmlns:p="http://schemas.openxmlformats.org/presentationml/2006/main">
  <p:tag name="PA" val="v3.0.0"/>
</p:tagLst>
</file>

<file path=ppt/tags/tag48.xml><?xml version="1.0" encoding="utf-8"?>
<p:tagLst xmlns:a="http://schemas.openxmlformats.org/drawingml/2006/main" xmlns:r="http://schemas.openxmlformats.org/officeDocument/2006/relationships" xmlns:p="http://schemas.openxmlformats.org/presentationml/2006/main">
  <p:tag name="PA" val="v3.0.0"/>
</p:tagLst>
</file>

<file path=ppt/tags/tag49.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50.xml><?xml version="1.0" encoding="utf-8"?>
<p:tagLst xmlns:a="http://schemas.openxmlformats.org/drawingml/2006/main" xmlns:r="http://schemas.openxmlformats.org/officeDocument/2006/relationships" xmlns:p="http://schemas.openxmlformats.org/presentationml/2006/main">
  <p:tag name="PA" val="v3.0.0"/>
</p:tagLst>
</file>

<file path=ppt/tags/tag51.xml><?xml version="1.0" encoding="utf-8"?>
<p:tagLst xmlns:a="http://schemas.openxmlformats.org/drawingml/2006/main" xmlns:r="http://schemas.openxmlformats.org/officeDocument/2006/relationships" xmlns:p="http://schemas.openxmlformats.org/presentationml/2006/main">
  <p:tag name="PA" val="v3.0.0"/>
</p:tagLst>
</file>

<file path=ppt/tags/tag52.xml><?xml version="1.0" encoding="utf-8"?>
<p:tagLst xmlns:a="http://schemas.openxmlformats.org/drawingml/2006/main" xmlns:r="http://schemas.openxmlformats.org/officeDocument/2006/relationships" xmlns:p="http://schemas.openxmlformats.org/presentationml/2006/main">
  <p:tag name="PA" val="v3.0.0"/>
</p:tagLst>
</file>

<file path=ppt/tags/tag53.xml><?xml version="1.0" encoding="utf-8"?>
<p:tagLst xmlns:a="http://schemas.openxmlformats.org/drawingml/2006/main" xmlns:r="http://schemas.openxmlformats.org/officeDocument/2006/relationships" xmlns:p="http://schemas.openxmlformats.org/presentationml/2006/main">
  <p:tag name="PA" val="v3.0.0"/>
</p:tagLst>
</file>

<file path=ppt/tags/tag54.xml><?xml version="1.0" encoding="utf-8"?>
<p:tagLst xmlns:a="http://schemas.openxmlformats.org/drawingml/2006/main" xmlns:r="http://schemas.openxmlformats.org/officeDocument/2006/relationships" xmlns:p="http://schemas.openxmlformats.org/presentationml/2006/main">
  <p:tag name="PA" val="v3.0.0"/>
</p:tagLst>
</file>

<file path=ppt/tags/tag55.xml><?xml version="1.0" encoding="utf-8"?>
<p:tagLst xmlns:a="http://schemas.openxmlformats.org/drawingml/2006/main" xmlns:r="http://schemas.openxmlformats.org/officeDocument/2006/relationships" xmlns:p="http://schemas.openxmlformats.org/presentationml/2006/main">
  <p:tag name="PA" val="v3.0.0"/>
</p:tagLst>
</file>

<file path=ppt/tags/tag56.xml><?xml version="1.0" encoding="utf-8"?>
<p:tagLst xmlns:a="http://schemas.openxmlformats.org/drawingml/2006/main" xmlns:r="http://schemas.openxmlformats.org/officeDocument/2006/relationships" xmlns:p="http://schemas.openxmlformats.org/presentationml/2006/main">
  <p:tag name="PA" val="v3.0.0"/>
</p:tagLst>
</file>

<file path=ppt/tags/tag57.xml><?xml version="1.0" encoding="utf-8"?>
<p:tagLst xmlns:a="http://schemas.openxmlformats.org/drawingml/2006/main" xmlns:r="http://schemas.openxmlformats.org/officeDocument/2006/relationships" xmlns:p="http://schemas.openxmlformats.org/presentationml/2006/main">
  <p:tag name="PA" val="v3.0.0"/>
</p:tagLst>
</file>

<file path=ppt/tags/tag58.xml><?xml version="1.0" encoding="utf-8"?>
<p:tagLst xmlns:a="http://schemas.openxmlformats.org/drawingml/2006/main" xmlns:r="http://schemas.openxmlformats.org/officeDocument/2006/relationships" xmlns:p="http://schemas.openxmlformats.org/presentationml/2006/main">
  <p:tag name="PA" val="v3.0.0"/>
</p:tagLst>
</file>

<file path=ppt/tags/tag59.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60.xml><?xml version="1.0" encoding="utf-8"?>
<p:tagLst xmlns:a="http://schemas.openxmlformats.org/drawingml/2006/main" xmlns:r="http://schemas.openxmlformats.org/officeDocument/2006/relationships" xmlns:p="http://schemas.openxmlformats.org/presentationml/2006/main">
  <p:tag name="PA" val="v3.0.0"/>
</p:tagLst>
</file>

<file path=ppt/tags/tag61.xml><?xml version="1.0" encoding="utf-8"?>
<p:tagLst xmlns:a="http://schemas.openxmlformats.org/drawingml/2006/main" xmlns:r="http://schemas.openxmlformats.org/officeDocument/2006/relationships" xmlns:p="http://schemas.openxmlformats.org/presentationml/2006/main">
  <p:tag name="PA" val="v3.0.0"/>
</p:tagLst>
</file>

<file path=ppt/tags/tag62.xml><?xml version="1.0" encoding="utf-8"?>
<p:tagLst xmlns:a="http://schemas.openxmlformats.org/drawingml/2006/main" xmlns:r="http://schemas.openxmlformats.org/officeDocument/2006/relationships" xmlns:p="http://schemas.openxmlformats.org/presentationml/2006/main">
  <p:tag name="PA" val="v3.0.0"/>
</p:tagLst>
</file>

<file path=ppt/tags/tag63.xml><?xml version="1.0" encoding="utf-8"?>
<p:tagLst xmlns:a="http://schemas.openxmlformats.org/drawingml/2006/main" xmlns:r="http://schemas.openxmlformats.org/officeDocument/2006/relationships" xmlns:p="http://schemas.openxmlformats.org/presentationml/2006/main">
  <p:tag name="PA" val="v3.0.0"/>
</p:tagLst>
</file>

<file path=ppt/tags/tag64.xml><?xml version="1.0" encoding="utf-8"?>
<p:tagLst xmlns:a="http://schemas.openxmlformats.org/drawingml/2006/main" xmlns:r="http://schemas.openxmlformats.org/officeDocument/2006/relationships" xmlns:p="http://schemas.openxmlformats.org/presentationml/2006/main">
  <p:tag name="PA" val="v3.0.0"/>
</p:tagLst>
</file>

<file path=ppt/tags/tag65.xml><?xml version="1.0" encoding="utf-8"?>
<p:tagLst xmlns:a="http://schemas.openxmlformats.org/drawingml/2006/main" xmlns:r="http://schemas.openxmlformats.org/officeDocument/2006/relationships" xmlns:p="http://schemas.openxmlformats.org/presentationml/2006/main">
  <p:tag name="PA" val="v3.0.0"/>
</p:tagLst>
</file>

<file path=ppt/tags/tag66.xml><?xml version="1.0" encoding="utf-8"?>
<p:tagLst xmlns:a="http://schemas.openxmlformats.org/drawingml/2006/main" xmlns:r="http://schemas.openxmlformats.org/officeDocument/2006/relationships" xmlns:p="http://schemas.openxmlformats.org/presentationml/2006/main">
  <p:tag name="PA" val="v3.0.0"/>
</p:tagLst>
</file>

<file path=ppt/tags/tag67.xml><?xml version="1.0" encoding="utf-8"?>
<p:tagLst xmlns:a="http://schemas.openxmlformats.org/drawingml/2006/main" xmlns:r="http://schemas.openxmlformats.org/officeDocument/2006/relationships" xmlns:p="http://schemas.openxmlformats.org/presentationml/2006/main">
  <p:tag name="PA" val="v3.0.0"/>
</p:tagLst>
</file>

<file path=ppt/tags/tag68.xml><?xml version="1.0" encoding="utf-8"?>
<p:tagLst xmlns:a="http://schemas.openxmlformats.org/drawingml/2006/main" xmlns:r="http://schemas.openxmlformats.org/officeDocument/2006/relationships" xmlns:p="http://schemas.openxmlformats.org/presentationml/2006/main">
  <p:tag name="PA" val="v3.0.0"/>
</p:tagLst>
</file>

<file path=ppt/tags/tag69.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70.xml><?xml version="1.0" encoding="utf-8"?>
<p:tagLst xmlns:a="http://schemas.openxmlformats.org/drawingml/2006/main" xmlns:r="http://schemas.openxmlformats.org/officeDocument/2006/relationships" xmlns:p="http://schemas.openxmlformats.org/presentationml/2006/main">
  <p:tag name="PA" val="v3.0.0"/>
</p:tagLst>
</file>

<file path=ppt/tags/tag71.xml><?xml version="1.0" encoding="utf-8"?>
<p:tagLst xmlns:a="http://schemas.openxmlformats.org/drawingml/2006/main" xmlns:r="http://schemas.openxmlformats.org/officeDocument/2006/relationships" xmlns:p="http://schemas.openxmlformats.org/presentationml/2006/main">
  <p:tag name="PA" val="v3.0.0"/>
</p:tagLst>
</file>

<file path=ppt/tags/tag72.xml><?xml version="1.0" encoding="utf-8"?>
<p:tagLst xmlns:a="http://schemas.openxmlformats.org/drawingml/2006/main" xmlns:r="http://schemas.openxmlformats.org/officeDocument/2006/relationships" xmlns:p="http://schemas.openxmlformats.org/presentationml/2006/main">
  <p:tag name="PA" val="v3.0.0"/>
</p:tagLst>
</file>

<file path=ppt/tags/tag73.xml><?xml version="1.0" encoding="utf-8"?>
<p:tagLst xmlns:a="http://schemas.openxmlformats.org/drawingml/2006/main" xmlns:r="http://schemas.openxmlformats.org/officeDocument/2006/relationships" xmlns:p="http://schemas.openxmlformats.org/presentationml/2006/main">
  <p:tag name="PA" val="v3.0.0"/>
</p:tagLst>
</file>

<file path=ppt/tags/tag74.xml><?xml version="1.0" encoding="utf-8"?>
<p:tagLst xmlns:a="http://schemas.openxmlformats.org/drawingml/2006/main" xmlns:r="http://schemas.openxmlformats.org/officeDocument/2006/relationships" xmlns:p="http://schemas.openxmlformats.org/presentationml/2006/main">
  <p:tag name="PA" val="v3.0.0"/>
</p:tagLst>
</file>

<file path=ppt/tags/tag75.xml><?xml version="1.0" encoding="utf-8"?>
<p:tagLst xmlns:a="http://schemas.openxmlformats.org/drawingml/2006/main" xmlns:r="http://schemas.openxmlformats.org/officeDocument/2006/relationships" xmlns:p="http://schemas.openxmlformats.org/presentationml/2006/main">
  <p:tag name="PA" val="v3.0.0"/>
</p:tagLst>
</file>

<file path=ppt/tags/tag76.xml><?xml version="1.0" encoding="utf-8"?>
<p:tagLst xmlns:a="http://schemas.openxmlformats.org/drawingml/2006/main" xmlns:r="http://schemas.openxmlformats.org/officeDocument/2006/relationships" xmlns:p="http://schemas.openxmlformats.org/presentationml/2006/main">
  <p:tag name="PA" val="v3.0.0"/>
</p:tagLst>
</file>

<file path=ppt/tags/tag77.xml><?xml version="1.0" encoding="utf-8"?>
<p:tagLst xmlns:a="http://schemas.openxmlformats.org/drawingml/2006/main" xmlns:r="http://schemas.openxmlformats.org/officeDocument/2006/relationships" xmlns:p="http://schemas.openxmlformats.org/presentationml/2006/main">
  <p:tag name="PA" val="v3.0.0"/>
</p:tagLst>
</file>

<file path=ppt/tags/tag78.xml><?xml version="1.0" encoding="utf-8"?>
<p:tagLst xmlns:a="http://schemas.openxmlformats.org/drawingml/2006/main" xmlns:r="http://schemas.openxmlformats.org/officeDocument/2006/relationships" xmlns:p="http://schemas.openxmlformats.org/presentationml/2006/main">
  <p:tag name="PA" val="v3.0.0"/>
</p:tagLst>
</file>

<file path=ppt/tags/tag79.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80.xml><?xml version="1.0" encoding="utf-8"?>
<p:tagLst xmlns:a="http://schemas.openxmlformats.org/drawingml/2006/main" xmlns:r="http://schemas.openxmlformats.org/officeDocument/2006/relationships" xmlns:p="http://schemas.openxmlformats.org/presentationml/2006/main">
  <p:tag name="PA" val="v3.0.0"/>
</p:tagLst>
</file>

<file path=ppt/tags/tag81.xml><?xml version="1.0" encoding="utf-8"?>
<p:tagLst xmlns:a="http://schemas.openxmlformats.org/drawingml/2006/main" xmlns:r="http://schemas.openxmlformats.org/officeDocument/2006/relationships" xmlns:p="http://schemas.openxmlformats.org/presentationml/2006/main">
  <p:tag name="PA" val="v3.0.0"/>
</p:tagLst>
</file>

<file path=ppt/tags/tag82.xml><?xml version="1.0" encoding="utf-8"?>
<p:tagLst xmlns:a="http://schemas.openxmlformats.org/drawingml/2006/main" xmlns:r="http://schemas.openxmlformats.org/officeDocument/2006/relationships" xmlns:p="http://schemas.openxmlformats.org/presentationml/2006/main">
  <p:tag name="PA" val="v3.0.0"/>
</p:tagLst>
</file>

<file path=ppt/tags/tag83.xml><?xml version="1.0" encoding="utf-8"?>
<p:tagLst xmlns:a="http://schemas.openxmlformats.org/drawingml/2006/main" xmlns:r="http://schemas.openxmlformats.org/officeDocument/2006/relationships" xmlns:p="http://schemas.openxmlformats.org/presentationml/2006/main">
  <p:tag name="PA" val="v3.0.0"/>
</p:tagLst>
</file>

<file path=ppt/tags/tag84.xml><?xml version="1.0" encoding="utf-8"?>
<p:tagLst xmlns:a="http://schemas.openxmlformats.org/drawingml/2006/main" xmlns:r="http://schemas.openxmlformats.org/officeDocument/2006/relationships" xmlns:p="http://schemas.openxmlformats.org/presentationml/2006/main">
  <p:tag name="PA" val="v3.0.0"/>
</p:tagLst>
</file>

<file path=ppt/tags/tag85.xml><?xml version="1.0" encoding="utf-8"?>
<p:tagLst xmlns:a="http://schemas.openxmlformats.org/drawingml/2006/main" xmlns:r="http://schemas.openxmlformats.org/officeDocument/2006/relationships" xmlns:p="http://schemas.openxmlformats.org/presentationml/2006/main">
  <p:tag name="PA" val="v3.0.0"/>
</p:tagLst>
</file>

<file path=ppt/tags/tag86.xml><?xml version="1.0" encoding="utf-8"?>
<p:tagLst xmlns:a="http://schemas.openxmlformats.org/drawingml/2006/main" xmlns:r="http://schemas.openxmlformats.org/officeDocument/2006/relationships" xmlns:p="http://schemas.openxmlformats.org/presentationml/2006/main">
  <p:tag name="PA" val="v3.0.0"/>
</p:tagLst>
</file>

<file path=ppt/tags/tag87.xml><?xml version="1.0" encoding="utf-8"?>
<p:tagLst xmlns:a="http://schemas.openxmlformats.org/drawingml/2006/main" xmlns:r="http://schemas.openxmlformats.org/officeDocument/2006/relationships" xmlns:p="http://schemas.openxmlformats.org/presentationml/2006/main">
  <p:tag name="PA" val="v3.0.0"/>
</p:tagLst>
</file>

<file path=ppt/tags/tag88.xml><?xml version="1.0" encoding="utf-8"?>
<p:tagLst xmlns:a="http://schemas.openxmlformats.org/drawingml/2006/main" xmlns:r="http://schemas.openxmlformats.org/officeDocument/2006/relationships" xmlns:p="http://schemas.openxmlformats.org/presentationml/2006/main">
  <p:tag name="PA" val="v3.0.0"/>
</p:tagLst>
</file>

<file path=ppt/tags/tag89.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ags/tag90.xml><?xml version="1.0" encoding="utf-8"?>
<p:tagLst xmlns:a="http://schemas.openxmlformats.org/drawingml/2006/main" xmlns:r="http://schemas.openxmlformats.org/officeDocument/2006/relationships" xmlns:p="http://schemas.openxmlformats.org/presentationml/2006/main">
  <p:tag name="PA" val="v3.0.0"/>
</p:tagLst>
</file>

<file path=ppt/tags/tag91.xml><?xml version="1.0" encoding="utf-8"?>
<p:tagLst xmlns:a="http://schemas.openxmlformats.org/drawingml/2006/main" xmlns:r="http://schemas.openxmlformats.org/officeDocument/2006/relationships" xmlns:p="http://schemas.openxmlformats.org/presentationml/2006/main">
  <p:tag name="PA" val="v3.0.0"/>
</p:tagLst>
</file>

<file path=ppt/tags/tag92.xml><?xml version="1.0" encoding="utf-8"?>
<p:tagLst xmlns:a="http://schemas.openxmlformats.org/drawingml/2006/main" xmlns:r="http://schemas.openxmlformats.org/officeDocument/2006/relationships" xmlns:p="http://schemas.openxmlformats.org/presentationml/2006/main">
  <p:tag name="PA" val="v3.0.0"/>
</p:tagLst>
</file>

<file path=ppt/tags/tag93.xml><?xml version="1.0" encoding="utf-8"?>
<p:tagLst xmlns:a="http://schemas.openxmlformats.org/drawingml/2006/main" xmlns:r="http://schemas.openxmlformats.org/officeDocument/2006/relationships" xmlns:p="http://schemas.openxmlformats.org/presentationml/2006/main">
  <p:tag name="PA" val="v3.0.0"/>
</p:tagLst>
</file>

<file path=ppt/tags/tag94.xml><?xml version="1.0" encoding="utf-8"?>
<p:tagLst xmlns:a="http://schemas.openxmlformats.org/drawingml/2006/main" xmlns:r="http://schemas.openxmlformats.org/officeDocument/2006/relationships" xmlns:p="http://schemas.openxmlformats.org/presentationml/2006/main">
  <p:tag name="PA" val="v3.0.0"/>
</p:tagLst>
</file>

<file path=ppt/tags/tag95.xml><?xml version="1.0" encoding="utf-8"?>
<p:tagLst xmlns:a="http://schemas.openxmlformats.org/drawingml/2006/main" xmlns:r="http://schemas.openxmlformats.org/officeDocument/2006/relationships" xmlns:p="http://schemas.openxmlformats.org/presentationml/2006/main">
  <p:tag name="PA" val="v3.0.0"/>
</p:tagLst>
</file>

<file path=ppt/tags/tag96.xml><?xml version="1.0" encoding="utf-8"?>
<p:tagLst xmlns:a="http://schemas.openxmlformats.org/drawingml/2006/main" xmlns:r="http://schemas.openxmlformats.org/officeDocument/2006/relationships" xmlns:p="http://schemas.openxmlformats.org/presentationml/2006/main">
  <p:tag name="PA" val="v3.0.0"/>
</p:tagLst>
</file>

<file path=ppt/tags/tag97.xml><?xml version="1.0" encoding="utf-8"?>
<p:tagLst xmlns:a="http://schemas.openxmlformats.org/drawingml/2006/main" xmlns:r="http://schemas.openxmlformats.org/officeDocument/2006/relationships" xmlns:p="http://schemas.openxmlformats.org/presentationml/2006/main">
  <p:tag name="PA" val="v3.0.0"/>
</p:tagLst>
</file>

<file path=ppt/tags/tag98.xml><?xml version="1.0" encoding="utf-8"?>
<p:tagLst xmlns:a="http://schemas.openxmlformats.org/drawingml/2006/main" xmlns:r="http://schemas.openxmlformats.org/officeDocument/2006/relationships" xmlns:p="http://schemas.openxmlformats.org/presentationml/2006/main">
  <p:tag name="PA" val="v3.0.0"/>
</p:tagLst>
</file>

<file path=ppt/tags/tag9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自定义 1">
      <a:dk1>
        <a:srgbClr val="333333"/>
      </a:dk1>
      <a:lt1>
        <a:srgbClr val="FFFFFF"/>
      </a:lt1>
      <a:dk2>
        <a:srgbClr val="333333"/>
      </a:dk2>
      <a:lt2>
        <a:srgbClr val="FFFFFF"/>
      </a:lt2>
      <a:accent1>
        <a:srgbClr val="F9E7E3"/>
      </a:accent1>
      <a:accent2>
        <a:srgbClr val="F1CFCD"/>
      </a:accent2>
      <a:accent3>
        <a:srgbClr val="E5AAA4"/>
      </a:accent3>
      <a:accent4>
        <a:srgbClr val="9B7F7B"/>
      </a:accent4>
      <a:accent5>
        <a:srgbClr val="756359"/>
      </a:accent5>
      <a:accent6>
        <a:srgbClr val="ABA8A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2326</Words>
  <Application>Microsoft Office PowerPoint</Application>
  <PresentationFormat>全屏显示(16:9)</PresentationFormat>
  <Paragraphs>307</Paragraphs>
  <Slides>39</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39</vt:i4>
      </vt:variant>
    </vt:vector>
  </HeadingPairs>
  <TitlesOfParts>
    <vt:vector size="51" baseType="lpstr">
      <vt:lpstr>等线</vt:lpstr>
      <vt:lpstr>宋体</vt:lpstr>
      <vt:lpstr>微软雅黑</vt:lpstr>
      <vt:lpstr>微软雅黑 Light</vt:lpstr>
      <vt:lpstr>Arial</vt:lpstr>
      <vt:lpstr>Calibri</vt:lpstr>
      <vt:lpstr>Cambria</vt:lpstr>
      <vt:lpstr>Times New Roman</vt:lpstr>
      <vt:lpstr>Wingdings</vt:lpstr>
      <vt:lpstr>Office 主题​​</vt:lpstr>
      <vt:lpstr>Visio</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BOSSPPT2017-2018极简风格</dc:title>
  <dc:subject>BOSSPPT 2017-2018</dc:subject>
  <dc:creator>BOSSPPT 2017-2018</dc:creator>
  <cp:keywords>BOSSPPT顶尖职业文案</cp:keywords>
  <dc:description>BOSSPPT致力于提供高质量，有品质的模板，拒绝垃圾模板！_x000d_
本模板由bossppt设计师制作或制作师二次制作整理，bossppt为此花费了大量心血。_x000d_
如果非本店购买，请直接向盗版店进行索赔。_x000d_
本店淘宝唯一购买网址：https://chinappt.taobao.com</dc:description>
  <cp:lastModifiedBy>李 骏</cp:lastModifiedBy>
  <cp:revision>79</cp:revision>
  <dcterms:created xsi:type="dcterms:W3CDTF">2016-04-19T02:45:00Z</dcterms:created>
  <dcterms:modified xsi:type="dcterms:W3CDTF">2019-04-21T06:43:12Z</dcterms:modified>
  <cp:category>店铺： BOSSPPT顶尖职业文案</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